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300" r:id="rId3"/>
    <p:sldId id="301" r:id="rId4"/>
    <p:sldId id="259" r:id="rId5"/>
    <p:sldId id="260" r:id="rId6"/>
    <p:sldId id="261" r:id="rId7"/>
    <p:sldId id="262" r:id="rId8"/>
    <p:sldId id="263" r:id="rId9"/>
    <p:sldId id="264" r:id="rId10"/>
    <p:sldId id="310" r:id="rId11"/>
    <p:sldId id="311" r:id="rId12"/>
    <p:sldId id="265" r:id="rId13"/>
    <p:sldId id="266" r:id="rId14"/>
    <p:sldId id="267" r:id="rId15"/>
    <p:sldId id="268" r:id="rId16"/>
    <p:sldId id="302" r:id="rId17"/>
    <p:sldId id="307" r:id="rId18"/>
    <p:sldId id="271" r:id="rId19"/>
    <p:sldId id="299" r:id="rId20"/>
    <p:sldId id="274" r:id="rId21"/>
    <p:sldId id="275" r:id="rId22"/>
    <p:sldId id="276" r:id="rId23"/>
    <p:sldId id="277" r:id="rId24"/>
    <p:sldId id="278" r:id="rId25"/>
    <p:sldId id="279" r:id="rId26"/>
    <p:sldId id="280" r:id="rId27"/>
    <p:sldId id="281" r:id="rId28"/>
    <p:sldId id="286" r:id="rId29"/>
    <p:sldId id="287" r:id="rId30"/>
    <p:sldId id="288" r:id="rId31"/>
    <p:sldId id="289" r:id="rId32"/>
    <p:sldId id="290" r:id="rId33"/>
    <p:sldId id="291" r:id="rId34"/>
    <p:sldId id="292" r:id="rId35"/>
    <p:sldId id="293" r:id="rId36"/>
    <p:sldId id="282" r:id="rId37"/>
    <p:sldId id="283" r:id="rId38"/>
    <p:sldId id="294" r:id="rId39"/>
    <p:sldId id="297" r:id="rId40"/>
    <p:sldId id="312" r:id="rId41"/>
    <p:sldId id="313" r:id="rId42"/>
    <p:sldId id="314" r:id="rId43"/>
    <p:sldId id="315"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Schoenbohm" initials="RS" lastIdx="2" clrIdx="0">
    <p:extLst>
      <p:ext uri="{19B8F6BF-5375-455C-9EA6-DF929625EA0E}">
        <p15:presenceInfo xmlns:p15="http://schemas.microsoft.com/office/powerpoint/2012/main" userId="Robert Schoenboh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3859" autoAdjust="0"/>
  </p:normalViewPr>
  <p:slideViewPr>
    <p:cSldViewPr snapToGrid="0">
      <p:cViewPr varScale="1">
        <p:scale>
          <a:sx n="65" d="100"/>
          <a:sy n="65" d="100"/>
        </p:scale>
        <p:origin x="64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9200BE-D140-4738-ABD0-8F6BDC5ABF48}" type="datetimeFigureOut">
              <a:rPr lang="en-US" smtClean="0"/>
              <a:t>2/12/2020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A8E6B6-5D43-434A-BB42-A0D65F5B8EA9}" type="slidenum">
              <a:rPr lang="en-US" smtClean="0"/>
              <a:t>‹#›</a:t>
            </a:fld>
            <a:endParaRPr lang="en-US"/>
          </a:p>
        </p:txBody>
      </p:sp>
    </p:spTree>
    <p:extLst>
      <p:ext uri="{BB962C8B-B14F-4D97-AF65-F5344CB8AC3E}">
        <p14:creationId xmlns:p14="http://schemas.microsoft.com/office/powerpoint/2010/main" val="2784331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A8E6B6-5D43-434A-BB42-A0D65F5B8EA9}" type="slidenum">
              <a:rPr lang="en-US" smtClean="0"/>
              <a:t>13</a:t>
            </a:fld>
            <a:endParaRPr lang="en-US"/>
          </a:p>
        </p:txBody>
      </p:sp>
    </p:spTree>
    <p:extLst>
      <p:ext uri="{BB962C8B-B14F-4D97-AF65-F5344CB8AC3E}">
        <p14:creationId xmlns:p14="http://schemas.microsoft.com/office/powerpoint/2010/main" val="3328077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A8E6B6-5D43-434A-BB42-A0D65F5B8EA9}" type="slidenum">
              <a:rPr lang="en-US" smtClean="0"/>
              <a:t>43</a:t>
            </a:fld>
            <a:endParaRPr lang="en-US"/>
          </a:p>
        </p:txBody>
      </p:sp>
    </p:spTree>
    <p:extLst>
      <p:ext uri="{BB962C8B-B14F-4D97-AF65-F5344CB8AC3E}">
        <p14:creationId xmlns:p14="http://schemas.microsoft.com/office/powerpoint/2010/main" val="469696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A8E6B6-5D43-434A-BB42-A0D65F5B8EA9}" type="slidenum">
              <a:rPr lang="en-US" smtClean="0"/>
              <a:t>17</a:t>
            </a:fld>
            <a:endParaRPr lang="en-US"/>
          </a:p>
        </p:txBody>
      </p:sp>
    </p:spTree>
    <p:extLst>
      <p:ext uri="{BB962C8B-B14F-4D97-AF65-F5344CB8AC3E}">
        <p14:creationId xmlns:p14="http://schemas.microsoft.com/office/powerpoint/2010/main" val="220211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A8E6B6-5D43-434A-BB42-A0D65F5B8EA9}" type="slidenum">
              <a:rPr lang="en-US" smtClean="0"/>
              <a:t>23</a:t>
            </a:fld>
            <a:endParaRPr lang="en-US"/>
          </a:p>
        </p:txBody>
      </p:sp>
    </p:spTree>
    <p:extLst>
      <p:ext uri="{BB962C8B-B14F-4D97-AF65-F5344CB8AC3E}">
        <p14:creationId xmlns:p14="http://schemas.microsoft.com/office/powerpoint/2010/main" val="3069656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A8E6B6-5D43-434A-BB42-A0D65F5B8EA9}" type="slidenum">
              <a:rPr lang="en-US" smtClean="0"/>
              <a:t>31</a:t>
            </a:fld>
            <a:endParaRPr lang="en-US"/>
          </a:p>
        </p:txBody>
      </p:sp>
    </p:spTree>
    <p:extLst>
      <p:ext uri="{BB962C8B-B14F-4D97-AF65-F5344CB8AC3E}">
        <p14:creationId xmlns:p14="http://schemas.microsoft.com/office/powerpoint/2010/main" val="403761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A8E6B6-5D43-434A-BB42-A0D65F5B8EA9}" type="slidenum">
              <a:rPr lang="en-US" smtClean="0"/>
              <a:t>35</a:t>
            </a:fld>
            <a:endParaRPr lang="en-US"/>
          </a:p>
        </p:txBody>
      </p:sp>
    </p:spTree>
    <p:extLst>
      <p:ext uri="{BB962C8B-B14F-4D97-AF65-F5344CB8AC3E}">
        <p14:creationId xmlns:p14="http://schemas.microsoft.com/office/powerpoint/2010/main" val="2000037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A8E6B6-5D43-434A-BB42-A0D65F5B8EA9}" type="slidenum">
              <a:rPr lang="en-US" smtClean="0"/>
              <a:t>37</a:t>
            </a:fld>
            <a:endParaRPr lang="en-US"/>
          </a:p>
        </p:txBody>
      </p:sp>
    </p:spTree>
    <p:extLst>
      <p:ext uri="{BB962C8B-B14F-4D97-AF65-F5344CB8AC3E}">
        <p14:creationId xmlns:p14="http://schemas.microsoft.com/office/powerpoint/2010/main" val="1932638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A8E6B6-5D43-434A-BB42-A0D65F5B8EA9}" type="slidenum">
              <a:rPr lang="en-US" smtClean="0"/>
              <a:t>38</a:t>
            </a:fld>
            <a:endParaRPr lang="en-US"/>
          </a:p>
        </p:txBody>
      </p:sp>
    </p:spTree>
    <p:extLst>
      <p:ext uri="{BB962C8B-B14F-4D97-AF65-F5344CB8AC3E}">
        <p14:creationId xmlns:p14="http://schemas.microsoft.com/office/powerpoint/2010/main" val="2426252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A8E6B6-5D43-434A-BB42-A0D65F5B8EA9}" type="slidenum">
              <a:rPr lang="en-US" smtClean="0"/>
              <a:t>39</a:t>
            </a:fld>
            <a:endParaRPr lang="en-US"/>
          </a:p>
        </p:txBody>
      </p:sp>
    </p:spTree>
    <p:extLst>
      <p:ext uri="{BB962C8B-B14F-4D97-AF65-F5344CB8AC3E}">
        <p14:creationId xmlns:p14="http://schemas.microsoft.com/office/powerpoint/2010/main" val="2470055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A8E6B6-5D43-434A-BB42-A0D65F5B8EA9}" type="slidenum">
              <a:rPr lang="en-US" smtClean="0"/>
              <a:t>40</a:t>
            </a:fld>
            <a:endParaRPr lang="en-US"/>
          </a:p>
        </p:txBody>
      </p:sp>
    </p:spTree>
    <p:extLst>
      <p:ext uri="{BB962C8B-B14F-4D97-AF65-F5344CB8AC3E}">
        <p14:creationId xmlns:p14="http://schemas.microsoft.com/office/powerpoint/2010/main" val="3417040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EE277-42C2-493E-AE49-CF453F27E2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5ED73A-3CB9-4F83-BF06-463B3478A3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2BBEAD-33AF-43C6-AC06-A5577E16C076}"/>
              </a:ext>
            </a:extLst>
          </p:cNvPr>
          <p:cNvSpPr>
            <a:spLocks noGrp="1"/>
          </p:cNvSpPr>
          <p:nvPr>
            <p:ph type="dt" sz="half" idx="10"/>
          </p:nvPr>
        </p:nvSpPr>
        <p:spPr/>
        <p:txBody>
          <a:bodyPr/>
          <a:lstStyle/>
          <a:p>
            <a:fld id="{FBE800DB-8CC4-4660-BCAF-AA68B4C4D56E}" type="datetimeFigureOut">
              <a:rPr lang="en-US" smtClean="0"/>
              <a:t>2/12/2020</a:t>
            </a:fld>
            <a:endParaRPr lang="en-US"/>
          </a:p>
        </p:txBody>
      </p:sp>
      <p:sp>
        <p:nvSpPr>
          <p:cNvPr id="5" name="Footer Placeholder 4">
            <a:extLst>
              <a:ext uri="{FF2B5EF4-FFF2-40B4-BE49-F238E27FC236}">
                <a16:creationId xmlns:a16="http://schemas.microsoft.com/office/drawing/2014/main" id="{5581EF0C-BA44-4F81-B9CD-D73B039381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A3EBA5-0B91-4DE3-BF70-68B95552E5DB}"/>
              </a:ext>
            </a:extLst>
          </p:cNvPr>
          <p:cNvSpPr>
            <a:spLocks noGrp="1"/>
          </p:cNvSpPr>
          <p:nvPr>
            <p:ph type="sldNum" sz="quarter" idx="12"/>
          </p:nvPr>
        </p:nvSpPr>
        <p:spPr/>
        <p:txBody>
          <a:bodyPr/>
          <a:lstStyle/>
          <a:p>
            <a:fld id="{04259031-5F6D-4C8E-BF36-5DF965F96660}" type="slidenum">
              <a:rPr lang="en-US" smtClean="0"/>
              <a:t>‹#›</a:t>
            </a:fld>
            <a:endParaRPr lang="en-US"/>
          </a:p>
        </p:txBody>
      </p:sp>
    </p:spTree>
    <p:extLst>
      <p:ext uri="{BB962C8B-B14F-4D97-AF65-F5344CB8AC3E}">
        <p14:creationId xmlns:p14="http://schemas.microsoft.com/office/powerpoint/2010/main" val="1650955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F192-14D2-43A0-81AE-2F89DA691C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2453-CF0E-49A1-93E8-D739A4804C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20F36A-570F-403E-BA2A-31D6A3F6E1BE}"/>
              </a:ext>
            </a:extLst>
          </p:cNvPr>
          <p:cNvSpPr>
            <a:spLocks noGrp="1"/>
          </p:cNvSpPr>
          <p:nvPr>
            <p:ph type="dt" sz="half" idx="10"/>
          </p:nvPr>
        </p:nvSpPr>
        <p:spPr/>
        <p:txBody>
          <a:bodyPr/>
          <a:lstStyle/>
          <a:p>
            <a:fld id="{FBE800DB-8CC4-4660-BCAF-AA68B4C4D56E}" type="datetimeFigureOut">
              <a:rPr lang="en-US" smtClean="0"/>
              <a:t>2/12/2020</a:t>
            </a:fld>
            <a:endParaRPr lang="en-US"/>
          </a:p>
        </p:txBody>
      </p:sp>
      <p:sp>
        <p:nvSpPr>
          <p:cNvPr id="5" name="Footer Placeholder 4">
            <a:extLst>
              <a:ext uri="{FF2B5EF4-FFF2-40B4-BE49-F238E27FC236}">
                <a16:creationId xmlns:a16="http://schemas.microsoft.com/office/drawing/2014/main" id="{404BD495-D914-4ECC-B469-97E9D5F44E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C375B0-D320-4F84-B27D-6992F57AC657}"/>
              </a:ext>
            </a:extLst>
          </p:cNvPr>
          <p:cNvSpPr>
            <a:spLocks noGrp="1"/>
          </p:cNvSpPr>
          <p:nvPr>
            <p:ph type="sldNum" sz="quarter" idx="12"/>
          </p:nvPr>
        </p:nvSpPr>
        <p:spPr/>
        <p:txBody>
          <a:bodyPr/>
          <a:lstStyle/>
          <a:p>
            <a:fld id="{04259031-5F6D-4C8E-BF36-5DF965F96660}" type="slidenum">
              <a:rPr lang="en-US" smtClean="0"/>
              <a:t>‹#›</a:t>
            </a:fld>
            <a:endParaRPr lang="en-US"/>
          </a:p>
        </p:txBody>
      </p:sp>
    </p:spTree>
    <p:extLst>
      <p:ext uri="{BB962C8B-B14F-4D97-AF65-F5344CB8AC3E}">
        <p14:creationId xmlns:p14="http://schemas.microsoft.com/office/powerpoint/2010/main" val="1235422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9E49DB-6411-44BF-9B14-29242765DA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3668B6-3DA7-4EDD-9099-0B0C4BE000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A14880-0A00-420A-8F1C-061BAA7DF053}"/>
              </a:ext>
            </a:extLst>
          </p:cNvPr>
          <p:cNvSpPr>
            <a:spLocks noGrp="1"/>
          </p:cNvSpPr>
          <p:nvPr>
            <p:ph type="dt" sz="half" idx="10"/>
          </p:nvPr>
        </p:nvSpPr>
        <p:spPr/>
        <p:txBody>
          <a:bodyPr/>
          <a:lstStyle/>
          <a:p>
            <a:fld id="{FBE800DB-8CC4-4660-BCAF-AA68B4C4D56E}" type="datetimeFigureOut">
              <a:rPr lang="en-US" smtClean="0"/>
              <a:t>2/12/2020</a:t>
            </a:fld>
            <a:endParaRPr lang="en-US"/>
          </a:p>
        </p:txBody>
      </p:sp>
      <p:sp>
        <p:nvSpPr>
          <p:cNvPr id="5" name="Footer Placeholder 4">
            <a:extLst>
              <a:ext uri="{FF2B5EF4-FFF2-40B4-BE49-F238E27FC236}">
                <a16:creationId xmlns:a16="http://schemas.microsoft.com/office/drawing/2014/main" id="{09B66988-D8B2-4311-AFDA-69B4E52728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CD72BA-C96A-4B65-84F9-201F98E4C91D}"/>
              </a:ext>
            </a:extLst>
          </p:cNvPr>
          <p:cNvSpPr>
            <a:spLocks noGrp="1"/>
          </p:cNvSpPr>
          <p:nvPr>
            <p:ph type="sldNum" sz="quarter" idx="12"/>
          </p:nvPr>
        </p:nvSpPr>
        <p:spPr/>
        <p:txBody>
          <a:bodyPr/>
          <a:lstStyle/>
          <a:p>
            <a:fld id="{04259031-5F6D-4C8E-BF36-5DF965F96660}" type="slidenum">
              <a:rPr lang="en-US" smtClean="0"/>
              <a:t>‹#›</a:t>
            </a:fld>
            <a:endParaRPr lang="en-US"/>
          </a:p>
        </p:txBody>
      </p:sp>
    </p:spTree>
    <p:extLst>
      <p:ext uri="{BB962C8B-B14F-4D97-AF65-F5344CB8AC3E}">
        <p14:creationId xmlns:p14="http://schemas.microsoft.com/office/powerpoint/2010/main" val="1790544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C7F7-37FE-4383-ABEF-FA247C0499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D87C71-B5E7-4FC7-B5CE-B6B762C0DA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B3E40D-20A6-469D-BEC9-0983BF4D60F8}"/>
              </a:ext>
            </a:extLst>
          </p:cNvPr>
          <p:cNvSpPr>
            <a:spLocks noGrp="1"/>
          </p:cNvSpPr>
          <p:nvPr>
            <p:ph type="dt" sz="half" idx="10"/>
          </p:nvPr>
        </p:nvSpPr>
        <p:spPr/>
        <p:txBody>
          <a:bodyPr/>
          <a:lstStyle/>
          <a:p>
            <a:fld id="{FBE800DB-8CC4-4660-BCAF-AA68B4C4D56E}" type="datetimeFigureOut">
              <a:rPr lang="en-US" smtClean="0"/>
              <a:t>2/12/2020</a:t>
            </a:fld>
            <a:endParaRPr lang="en-US"/>
          </a:p>
        </p:txBody>
      </p:sp>
      <p:sp>
        <p:nvSpPr>
          <p:cNvPr id="5" name="Footer Placeholder 4">
            <a:extLst>
              <a:ext uri="{FF2B5EF4-FFF2-40B4-BE49-F238E27FC236}">
                <a16:creationId xmlns:a16="http://schemas.microsoft.com/office/drawing/2014/main" id="{13C61503-CE6D-4B8F-8581-B56B4140C2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A6A334-08D8-475D-8489-71E3F4422395}"/>
              </a:ext>
            </a:extLst>
          </p:cNvPr>
          <p:cNvSpPr>
            <a:spLocks noGrp="1"/>
          </p:cNvSpPr>
          <p:nvPr>
            <p:ph type="sldNum" sz="quarter" idx="12"/>
          </p:nvPr>
        </p:nvSpPr>
        <p:spPr/>
        <p:txBody>
          <a:bodyPr/>
          <a:lstStyle/>
          <a:p>
            <a:fld id="{04259031-5F6D-4C8E-BF36-5DF965F96660}" type="slidenum">
              <a:rPr lang="en-US" smtClean="0"/>
              <a:t>‹#›</a:t>
            </a:fld>
            <a:endParaRPr lang="en-US"/>
          </a:p>
        </p:txBody>
      </p:sp>
    </p:spTree>
    <p:extLst>
      <p:ext uri="{BB962C8B-B14F-4D97-AF65-F5344CB8AC3E}">
        <p14:creationId xmlns:p14="http://schemas.microsoft.com/office/powerpoint/2010/main" val="1382830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BF205-9502-4EB6-A0AE-904DD22F4B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1F746E-92BB-4A49-942B-6B834544C1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474424-4CB5-4B83-A40D-C35B7820FEFE}"/>
              </a:ext>
            </a:extLst>
          </p:cNvPr>
          <p:cNvSpPr>
            <a:spLocks noGrp="1"/>
          </p:cNvSpPr>
          <p:nvPr>
            <p:ph type="dt" sz="half" idx="10"/>
          </p:nvPr>
        </p:nvSpPr>
        <p:spPr/>
        <p:txBody>
          <a:bodyPr/>
          <a:lstStyle/>
          <a:p>
            <a:fld id="{FBE800DB-8CC4-4660-BCAF-AA68B4C4D56E}" type="datetimeFigureOut">
              <a:rPr lang="en-US" smtClean="0"/>
              <a:t>2/12/2020</a:t>
            </a:fld>
            <a:endParaRPr lang="en-US"/>
          </a:p>
        </p:txBody>
      </p:sp>
      <p:sp>
        <p:nvSpPr>
          <p:cNvPr id="5" name="Footer Placeholder 4">
            <a:extLst>
              <a:ext uri="{FF2B5EF4-FFF2-40B4-BE49-F238E27FC236}">
                <a16:creationId xmlns:a16="http://schemas.microsoft.com/office/drawing/2014/main" id="{944AEBE0-FE7F-49BE-BCC8-619383DF6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DCFA66-14A4-4D99-B7F7-FEF8A4339148}"/>
              </a:ext>
            </a:extLst>
          </p:cNvPr>
          <p:cNvSpPr>
            <a:spLocks noGrp="1"/>
          </p:cNvSpPr>
          <p:nvPr>
            <p:ph type="sldNum" sz="quarter" idx="12"/>
          </p:nvPr>
        </p:nvSpPr>
        <p:spPr/>
        <p:txBody>
          <a:bodyPr/>
          <a:lstStyle/>
          <a:p>
            <a:fld id="{04259031-5F6D-4C8E-BF36-5DF965F96660}" type="slidenum">
              <a:rPr lang="en-US" smtClean="0"/>
              <a:t>‹#›</a:t>
            </a:fld>
            <a:endParaRPr lang="en-US"/>
          </a:p>
        </p:txBody>
      </p:sp>
    </p:spTree>
    <p:extLst>
      <p:ext uri="{BB962C8B-B14F-4D97-AF65-F5344CB8AC3E}">
        <p14:creationId xmlns:p14="http://schemas.microsoft.com/office/powerpoint/2010/main" val="586352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101AF-CECF-4F11-B062-4FFDC5901B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9C2D85-565C-4DC4-801B-74A7C8CB5D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3A6902-AD63-4A3C-872F-A1B3D7DF3D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660A92-011D-422C-B2C6-C6CD89E44F37}"/>
              </a:ext>
            </a:extLst>
          </p:cNvPr>
          <p:cNvSpPr>
            <a:spLocks noGrp="1"/>
          </p:cNvSpPr>
          <p:nvPr>
            <p:ph type="dt" sz="half" idx="10"/>
          </p:nvPr>
        </p:nvSpPr>
        <p:spPr/>
        <p:txBody>
          <a:bodyPr/>
          <a:lstStyle/>
          <a:p>
            <a:fld id="{FBE800DB-8CC4-4660-BCAF-AA68B4C4D56E}" type="datetimeFigureOut">
              <a:rPr lang="en-US" smtClean="0"/>
              <a:t>2/12/2020</a:t>
            </a:fld>
            <a:endParaRPr lang="en-US"/>
          </a:p>
        </p:txBody>
      </p:sp>
      <p:sp>
        <p:nvSpPr>
          <p:cNvPr id="6" name="Footer Placeholder 5">
            <a:extLst>
              <a:ext uri="{FF2B5EF4-FFF2-40B4-BE49-F238E27FC236}">
                <a16:creationId xmlns:a16="http://schemas.microsoft.com/office/drawing/2014/main" id="{1A083114-88C2-44DC-B6DF-14EE9473CA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2DCCAC-5C8B-4263-9C27-44598C802056}"/>
              </a:ext>
            </a:extLst>
          </p:cNvPr>
          <p:cNvSpPr>
            <a:spLocks noGrp="1"/>
          </p:cNvSpPr>
          <p:nvPr>
            <p:ph type="sldNum" sz="quarter" idx="12"/>
          </p:nvPr>
        </p:nvSpPr>
        <p:spPr/>
        <p:txBody>
          <a:bodyPr/>
          <a:lstStyle/>
          <a:p>
            <a:fld id="{04259031-5F6D-4C8E-BF36-5DF965F96660}" type="slidenum">
              <a:rPr lang="en-US" smtClean="0"/>
              <a:t>‹#›</a:t>
            </a:fld>
            <a:endParaRPr lang="en-US"/>
          </a:p>
        </p:txBody>
      </p:sp>
    </p:spTree>
    <p:extLst>
      <p:ext uri="{BB962C8B-B14F-4D97-AF65-F5344CB8AC3E}">
        <p14:creationId xmlns:p14="http://schemas.microsoft.com/office/powerpoint/2010/main" val="565346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65D0E-D9C5-4317-BBDD-C8F85A48EB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B114B3-6BF6-4EBD-B7B3-11A55A1496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AAB80C-D571-4DE1-B1D3-E05C8FEF5B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4C0F59-A6A1-41A6-B7E7-4AAE82B102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010AEC-B7F1-4164-B7C5-3DAE1A60F4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006B3A-BAF9-417D-8464-A485FC40AB3E}"/>
              </a:ext>
            </a:extLst>
          </p:cNvPr>
          <p:cNvSpPr>
            <a:spLocks noGrp="1"/>
          </p:cNvSpPr>
          <p:nvPr>
            <p:ph type="dt" sz="half" idx="10"/>
          </p:nvPr>
        </p:nvSpPr>
        <p:spPr/>
        <p:txBody>
          <a:bodyPr/>
          <a:lstStyle/>
          <a:p>
            <a:fld id="{FBE800DB-8CC4-4660-BCAF-AA68B4C4D56E}" type="datetimeFigureOut">
              <a:rPr lang="en-US" smtClean="0"/>
              <a:t>2/12/2020</a:t>
            </a:fld>
            <a:endParaRPr lang="en-US"/>
          </a:p>
        </p:txBody>
      </p:sp>
      <p:sp>
        <p:nvSpPr>
          <p:cNvPr id="8" name="Footer Placeholder 7">
            <a:extLst>
              <a:ext uri="{FF2B5EF4-FFF2-40B4-BE49-F238E27FC236}">
                <a16:creationId xmlns:a16="http://schemas.microsoft.com/office/drawing/2014/main" id="{4F6A54AE-A979-40E3-AEC6-242E457D50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94C5B2-7F19-4C22-96D8-9AC80A48C6F1}"/>
              </a:ext>
            </a:extLst>
          </p:cNvPr>
          <p:cNvSpPr>
            <a:spLocks noGrp="1"/>
          </p:cNvSpPr>
          <p:nvPr>
            <p:ph type="sldNum" sz="quarter" idx="12"/>
          </p:nvPr>
        </p:nvSpPr>
        <p:spPr/>
        <p:txBody>
          <a:bodyPr/>
          <a:lstStyle/>
          <a:p>
            <a:fld id="{04259031-5F6D-4C8E-BF36-5DF965F96660}" type="slidenum">
              <a:rPr lang="en-US" smtClean="0"/>
              <a:t>‹#›</a:t>
            </a:fld>
            <a:endParaRPr lang="en-US"/>
          </a:p>
        </p:txBody>
      </p:sp>
    </p:spTree>
    <p:extLst>
      <p:ext uri="{BB962C8B-B14F-4D97-AF65-F5344CB8AC3E}">
        <p14:creationId xmlns:p14="http://schemas.microsoft.com/office/powerpoint/2010/main" val="1322891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F5529-167B-4F13-829E-8DE7244DD4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E671B7-8BCD-4334-881A-EA790856D3B8}"/>
              </a:ext>
            </a:extLst>
          </p:cNvPr>
          <p:cNvSpPr>
            <a:spLocks noGrp="1"/>
          </p:cNvSpPr>
          <p:nvPr>
            <p:ph type="dt" sz="half" idx="10"/>
          </p:nvPr>
        </p:nvSpPr>
        <p:spPr/>
        <p:txBody>
          <a:bodyPr/>
          <a:lstStyle/>
          <a:p>
            <a:fld id="{FBE800DB-8CC4-4660-BCAF-AA68B4C4D56E}" type="datetimeFigureOut">
              <a:rPr lang="en-US" smtClean="0"/>
              <a:t>2/12/2020</a:t>
            </a:fld>
            <a:endParaRPr lang="en-US"/>
          </a:p>
        </p:txBody>
      </p:sp>
      <p:sp>
        <p:nvSpPr>
          <p:cNvPr id="4" name="Footer Placeholder 3">
            <a:extLst>
              <a:ext uri="{FF2B5EF4-FFF2-40B4-BE49-F238E27FC236}">
                <a16:creationId xmlns:a16="http://schemas.microsoft.com/office/drawing/2014/main" id="{24B04521-CB55-459D-B17E-735C36F5A8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05304F-B396-479E-8278-89B1025BF8C5}"/>
              </a:ext>
            </a:extLst>
          </p:cNvPr>
          <p:cNvSpPr>
            <a:spLocks noGrp="1"/>
          </p:cNvSpPr>
          <p:nvPr>
            <p:ph type="sldNum" sz="quarter" idx="12"/>
          </p:nvPr>
        </p:nvSpPr>
        <p:spPr/>
        <p:txBody>
          <a:bodyPr/>
          <a:lstStyle/>
          <a:p>
            <a:fld id="{04259031-5F6D-4C8E-BF36-5DF965F96660}" type="slidenum">
              <a:rPr lang="en-US" smtClean="0"/>
              <a:t>‹#›</a:t>
            </a:fld>
            <a:endParaRPr lang="en-US"/>
          </a:p>
        </p:txBody>
      </p:sp>
    </p:spTree>
    <p:extLst>
      <p:ext uri="{BB962C8B-B14F-4D97-AF65-F5344CB8AC3E}">
        <p14:creationId xmlns:p14="http://schemas.microsoft.com/office/powerpoint/2010/main" val="1560683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ADA6EF-7FB3-4717-AE7A-85B850C17173}"/>
              </a:ext>
            </a:extLst>
          </p:cNvPr>
          <p:cNvSpPr>
            <a:spLocks noGrp="1"/>
          </p:cNvSpPr>
          <p:nvPr>
            <p:ph type="dt" sz="half" idx="10"/>
          </p:nvPr>
        </p:nvSpPr>
        <p:spPr/>
        <p:txBody>
          <a:bodyPr/>
          <a:lstStyle/>
          <a:p>
            <a:fld id="{FBE800DB-8CC4-4660-BCAF-AA68B4C4D56E}" type="datetimeFigureOut">
              <a:rPr lang="en-US" smtClean="0"/>
              <a:t>2/12/2020</a:t>
            </a:fld>
            <a:endParaRPr lang="en-US"/>
          </a:p>
        </p:txBody>
      </p:sp>
      <p:sp>
        <p:nvSpPr>
          <p:cNvPr id="3" name="Footer Placeholder 2">
            <a:extLst>
              <a:ext uri="{FF2B5EF4-FFF2-40B4-BE49-F238E27FC236}">
                <a16:creationId xmlns:a16="http://schemas.microsoft.com/office/drawing/2014/main" id="{FB5E0154-C35F-4BEE-A03A-B2CABFB380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8E5673-C96B-4FB4-8AEF-C2C1F2D0889C}"/>
              </a:ext>
            </a:extLst>
          </p:cNvPr>
          <p:cNvSpPr>
            <a:spLocks noGrp="1"/>
          </p:cNvSpPr>
          <p:nvPr>
            <p:ph type="sldNum" sz="quarter" idx="12"/>
          </p:nvPr>
        </p:nvSpPr>
        <p:spPr/>
        <p:txBody>
          <a:bodyPr/>
          <a:lstStyle/>
          <a:p>
            <a:fld id="{04259031-5F6D-4C8E-BF36-5DF965F96660}" type="slidenum">
              <a:rPr lang="en-US" smtClean="0"/>
              <a:t>‹#›</a:t>
            </a:fld>
            <a:endParaRPr lang="en-US"/>
          </a:p>
        </p:txBody>
      </p:sp>
    </p:spTree>
    <p:extLst>
      <p:ext uri="{BB962C8B-B14F-4D97-AF65-F5344CB8AC3E}">
        <p14:creationId xmlns:p14="http://schemas.microsoft.com/office/powerpoint/2010/main" val="1583428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53673-4236-4CDD-9557-7067D71CCB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59248-6A92-47FE-83EA-8A0557B691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B6B4ED-DED0-4CA5-ABCF-568958B7F2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D1A081-56CC-42FD-97C9-34A5603D05A6}"/>
              </a:ext>
            </a:extLst>
          </p:cNvPr>
          <p:cNvSpPr>
            <a:spLocks noGrp="1"/>
          </p:cNvSpPr>
          <p:nvPr>
            <p:ph type="dt" sz="half" idx="10"/>
          </p:nvPr>
        </p:nvSpPr>
        <p:spPr/>
        <p:txBody>
          <a:bodyPr/>
          <a:lstStyle/>
          <a:p>
            <a:fld id="{FBE800DB-8CC4-4660-BCAF-AA68B4C4D56E}" type="datetimeFigureOut">
              <a:rPr lang="en-US" smtClean="0"/>
              <a:t>2/12/2020</a:t>
            </a:fld>
            <a:endParaRPr lang="en-US"/>
          </a:p>
        </p:txBody>
      </p:sp>
      <p:sp>
        <p:nvSpPr>
          <p:cNvPr id="6" name="Footer Placeholder 5">
            <a:extLst>
              <a:ext uri="{FF2B5EF4-FFF2-40B4-BE49-F238E27FC236}">
                <a16:creationId xmlns:a16="http://schemas.microsoft.com/office/drawing/2014/main" id="{4465A1AD-4E8A-4BCA-813C-BD19B5061D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4E6129-9655-4F8E-9FCD-08FCFCD799DB}"/>
              </a:ext>
            </a:extLst>
          </p:cNvPr>
          <p:cNvSpPr>
            <a:spLocks noGrp="1"/>
          </p:cNvSpPr>
          <p:nvPr>
            <p:ph type="sldNum" sz="quarter" idx="12"/>
          </p:nvPr>
        </p:nvSpPr>
        <p:spPr/>
        <p:txBody>
          <a:bodyPr/>
          <a:lstStyle/>
          <a:p>
            <a:fld id="{04259031-5F6D-4C8E-BF36-5DF965F96660}" type="slidenum">
              <a:rPr lang="en-US" smtClean="0"/>
              <a:t>‹#›</a:t>
            </a:fld>
            <a:endParaRPr lang="en-US"/>
          </a:p>
        </p:txBody>
      </p:sp>
    </p:spTree>
    <p:extLst>
      <p:ext uri="{BB962C8B-B14F-4D97-AF65-F5344CB8AC3E}">
        <p14:creationId xmlns:p14="http://schemas.microsoft.com/office/powerpoint/2010/main" val="2497208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5E418-35AB-4663-AC27-947AD82FF5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FF85C3-1398-47C9-85C0-787C058853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A71249-C1A2-40B0-BD7E-3A172980EF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A9F3A7-C6E2-418B-BFBA-E15343ACFFDA}"/>
              </a:ext>
            </a:extLst>
          </p:cNvPr>
          <p:cNvSpPr>
            <a:spLocks noGrp="1"/>
          </p:cNvSpPr>
          <p:nvPr>
            <p:ph type="dt" sz="half" idx="10"/>
          </p:nvPr>
        </p:nvSpPr>
        <p:spPr/>
        <p:txBody>
          <a:bodyPr/>
          <a:lstStyle/>
          <a:p>
            <a:fld id="{FBE800DB-8CC4-4660-BCAF-AA68B4C4D56E}" type="datetimeFigureOut">
              <a:rPr lang="en-US" smtClean="0"/>
              <a:t>2/12/2020</a:t>
            </a:fld>
            <a:endParaRPr lang="en-US"/>
          </a:p>
        </p:txBody>
      </p:sp>
      <p:sp>
        <p:nvSpPr>
          <p:cNvPr id="6" name="Footer Placeholder 5">
            <a:extLst>
              <a:ext uri="{FF2B5EF4-FFF2-40B4-BE49-F238E27FC236}">
                <a16:creationId xmlns:a16="http://schemas.microsoft.com/office/drawing/2014/main" id="{F2F1B92C-D9BA-4AE8-A486-42A5E6FA5F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6CB190-DC87-48A3-B6F4-A5EDA040DC20}"/>
              </a:ext>
            </a:extLst>
          </p:cNvPr>
          <p:cNvSpPr>
            <a:spLocks noGrp="1"/>
          </p:cNvSpPr>
          <p:nvPr>
            <p:ph type="sldNum" sz="quarter" idx="12"/>
          </p:nvPr>
        </p:nvSpPr>
        <p:spPr/>
        <p:txBody>
          <a:bodyPr/>
          <a:lstStyle/>
          <a:p>
            <a:fld id="{04259031-5F6D-4C8E-BF36-5DF965F96660}" type="slidenum">
              <a:rPr lang="en-US" smtClean="0"/>
              <a:t>‹#›</a:t>
            </a:fld>
            <a:endParaRPr lang="en-US"/>
          </a:p>
        </p:txBody>
      </p:sp>
    </p:spTree>
    <p:extLst>
      <p:ext uri="{BB962C8B-B14F-4D97-AF65-F5344CB8AC3E}">
        <p14:creationId xmlns:p14="http://schemas.microsoft.com/office/powerpoint/2010/main" val="3002388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FBC6B0-9E97-4B0A-8218-4E3B215823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52B2E0-C8F7-4E9F-AEAF-8D2CDFDC61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EE5B8D-3E2F-418B-80B3-B96FDD2AE5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E800DB-8CC4-4660-BCAF-AA68B4C4D56E}" type="datetimeFigureOut">
              <a:rPr lang="en-US" smtClean="0"/>
              <a:t>2/12/2020</a:t>
            </a:fld>
            <a:endParaRPr lang="en-US"/>
          </a:p>
        </p:txBody>
      </p:sp>
      <p:sp>
        <p:nvSpPr>
          <p:cNvPr id="5" name="Footer Placeholder 4">
            <a:extLst>
              <a:ext uri="{FF2B5EF4-FFF2-40B4-BE49-F238E27FC236}">
                <a16:creationId xmlns:a16="http://schemas.microsoft.com/office/drawing/2014/main" id="{336BB2D3-AAE2-474C-9DAC-EE27CF3F8B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8DD4E2-23E4-478E-884D-82F0F66BF9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59031-5F6D-4C8E-BF36-5DF965F96660}" type="slidenum">
              <a:rPr lang="en-US" smtClean="0"/>
              <a:t>‹#›</a:t>
            </a:fld>
            <a:endParaRPr lang="en-US"/>
          </a:p>
        </p:txBody>
      </p:sp>
    </p:spTree>
    <p:extLst>
      <p:ext uri="{BB962C8B-B14F-4D97-AF65-F5344CB8AC3E}">
        <p14:creationId xmlns:p14="http://schemas.microsoft.com/office/powerpoint/2010/main" val="1320399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F4AE2-615C-4ACA-BDF6-2B3F577FED98}"/>
              </a:ext>
            </a:extLst>
          </p:cNvPr>
          <p:cNvSpPr>
            <a:spLocks noGrp="1"/>
          </p:cNvSpPr>
          <p:nvPr>
            <p:ph type="ctrTitle"/>
          </p:nvPr>
        </p:nvSpPr>
        <p:spPr>
          <a:xfrm>
            <a:off x="6746628" y="1783959"/>
            <a:ext cx="4645250" cy="2889114"/>
          </a:xfrm>
        </p:spPr>
        <p:txBody>
          <a:bodyPr anchor="b">
            <a:normAutofit/>
          </a:bodyPr>
          <a:lstStyle/>
          <a:p>
            <a:pPr algn="l"/>
            <a:br>
              <a:rPr lang="en-US" dirty="0"/>
            </a:br>
            <a:endParaRPr lang="en-US" dirty="0"/>
          </a:p>
        </p:txBody>
      </p:sp>
      <p:sp>
        <p:nvSpPr>
          <p:cNvPr id="3" name="Subtitle 2">
            <a:extLst>
              <a:ext uri="{FF2B5EF4-FFF2-40B4-BE49-F238E27FC236}">
                <a16:creationId xmlns:a16="http://schemas.microsoft.com/office/drawing/2014/main" id="{198CEC47-2097-45D0-8421-9589300BCEC0}"/>
              </a:ext>
            </a:extLst>
          </p:cNvPr>
          <p:cNvSpPr>
            <a:spLocks noGrp="1"/>
          </p:cNvSpPr>
          <p:nvPr>
            <p:ph type="subTitle" idx="1"/>
          </p:nvPr>
        </p:nvSpPr>
        <p:spPr>
          <a:xfrm>
            <a:off x="6746627" y="2584176"/>
            <a:ext cx="4645250" cy="3937434"/>
          </a:xfrm>
        </p:spPr>
        <p:txBody>
          <a:bodyPr anchor="t">
            <a:normAutofit/>
          </a:bodyPr>
          <a:lstStyle/>
          <a:p>
            <a:r>
              <a:rPr lang="en-US" dirty="0"/>
              <a:t>St. Mark’s Church-in-the Bowery</a:t>
            </a:r>
          </a:p>
          <a:p>
            <a:r>
              <a:rPr lang="en-US" sz="4800" b="1" dirty="0">
                <a:solidFill>
                  <a:srgbClr val="FFFF00"/>
                </a:solidFill>
              </a:rPr>
              <a:t>PRESERVING CREATION COMMITTEE</a:t>
            </a:r>
          </a:p>
          <a:p>
            <a:r>
              <a:rPr lang="en-US" dirty="0"/>
              <a:t>February 16, 2020</a:t>
            </a:r>
          </a:p>
        </p:txBody>
      </p:sp>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sign&#10;&#10;Description automatically generated">
            <a:extLst>
              <a:ext uri="{FF2B5EF4-FFF2-40B4-BE49-F238E27FC236}">
                <a16:creationId xmlns:a16="http://schemas.microsoft.com/office/drawing/2014/main" id="{C4A4B880-5DF4-4835-8E4C-ABF3E9F1CA82}"/>
              </a:ext>
            </a:extLst>
          </p:cNvPr>
          <p:cNvPicPr>
            <a:picLocks noChangeAspect="1"/>
          </p:cNvPicPr>
          <p:nvPr/>
        </p:nvPicPr>
        <p:blipFill rotWithShape="1">
          <a:blip r:embed="rId2">
            <a:extLst>
              <a:ext uri="{28A0092B-C50C-407E-A947-70E740481C1C}">
                <a14:useLocalDpi xmlns:a14="http://schemas.microsoft.com/office/drawing/2010/main" val="0"/>
              </a:ext>
            </a:extLst>
          </a:blip>
          <a:srcRect l="7728" r="4869" b="-1"/>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84744200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9F67A730-18E3-4DA4-898C-1035054C87D2}"/>
              </a:ext>
            </a:extLst>
          </p:cNvPr>
          <p:cNvSpPr>
            <a:spLocks noGrp="1"/>
          </p:cNvSpPr>
          <p:nvPr>
            <p:ph type="title"/>
          </p:nvPr>
        </p:nvSpPr>
        <p:spPr>
          <a:xfrm>
            <a:off x="640079" y="2053641"/>
            <a:ext cx="3669161" cy="2760098"/>
          </a:xfrm>
        </p:spPr>
        <p:txBody>
          <a:bodyPr vert="horz" lIns="91440" tIns="45720" rIns="91440" bIns="45720" rtlCol="0" anchor="ctr">
            <a:noAutofit/>
          </a:bodyPr>
          <a:lstStyle/>
          <a:p>
            <a:r>
              <a:rPr lang="en-US" sz="4800" kern="1200" dirty="0">
                <a:solidFill>
                  <a:srgbClr val="FFFFFF"/>
                </a:solidFill>
                <a:latin typeface="Arial Black" panose="020B0A04020102020204" pitchFamily="34" charset="0"/>
              </a:rPr>
              <a:t>4. What percent of plastic does the U.S. recycle?</a:t>
            </a:r>
          </a:p>
        </p:txBody>
      </p:sp>
      <p:sp>
        <p:nvSpPr>
          <p:cNvPr id="7" name="TextBox 6">
            <a:extLst>
              <a:ext uri="{FF2B5EF4-FFF2-40B4-BE49-F238E27FC236}">
                <a16:creationId xmlns:a16="http://schemas.microsoft.com/office/drawing/2014/main" id="{26BBDF5A-02F7-4BC3-B539-B32AC81DF7CA}"/>
              </a:ext>
            </a:extLst>
          </p:cNvPr>
          <p:cNvSpPr txBox="1"/>
          <p:nvPr/>
        </p:nvSpPr>
        <p:spPr>
          <a:xfrm>
            <a:off x="7081174" y="801866"/>
            <a:ext cx="3815426" cy="5230634"/>
          </a:xfrm>
        </p:spPr>
        <p:txBody>
          <a:bodyPr vert="horz" lIns="91440" tIns="45720" rIns="91440" bIns="45720" rtlCol="0" anchor="ctr">
            <a:normAutofit/>
          </a:bodyPr>
          <a:lstStyle/>
          <a:p>
            <a:pPr marL="114300">
              <a:lnSpc>
                <a:spcPct val="90000"/>
              </a:lnSpc>
              <a:spcAft>
                <a:spcPts val="600"/>
              </a:spcAft>
            </a:pPr>
            <a:r>
              <a:rPr lang="en-US" sz="4800" dirty="0">
                <a:solidFill>
                  <a:srgbClr val="000000"/>
                </a:solidFill>
              </a:rPr>
              <a:t>A)  9%</a:t>
            </a:r>
          </a:p>
          <a:p>
            <a:pPr marL="114300">
              <a:lnSpc>
                <a:spcPct val="90000"/>
              </a:lnSpc>
              <a:spcAft>
                <a:spcPts val="600"/>
              </a:spcAft>
            </a:pPr>
            <a:r>
              <a:rPr lang="en-US" sz="4800" dirty="0">
                <a:solidFill>
                  <a:srgbClr val="000000"/>
                </a:solidFill>
              </a:rPr>
              <a:t>B)  16%</a:t>
            </a:r>
          </a:p>
          <a:p>
            <a:pPr marL="114300">
              <a:lnSpc>
                <a:spcPct val="90000"/>
              </a:lnSpc>
              <a:spcAft>
                <a:spcPts val="600"/>
              </a:spcAft>
            </a:pPr>
            <a:r>
              <a:rPr lang="en-US" sz="4800" dirty="0">
                <a:solidFill>
                  <a:srgbClr val="000000"/>
                </a:solidFill>
              </a:rPr>
              <a:t>C)  27%</a:t>
            </a:r>
          </a:p>
          <a:p>
            <a:pPr marL="114300">
              <a:lnSpc>
                <a:spcPct val="90000"/>
              </a:lnSpc>
              <a:spcAft>
                <a:spcPts val="600"/>
              </a:spcAft>
            </a:pPr>
            <a:r>
              <a:rPr lang="en-US" sz="4800" dirty="0">
                <a:solidFill>
                  <a:srgbClr val="000000"/>
                </a:solidFill>
              </a:rPr>
              <a:t>D)  38%</a:t>
            </a:r>
          </a:p>
        </p:txBody>
      </p:sp>
    </p:spTree>
    <p:extLst>
      <p:ext uri="{BB962C8B-B14F-4D97-AF65-F5344CB8AC3E}">
        <p14:creationId xmlns:p14="http://schemas.microsoft.com/office/powerpoint/2010/main" val="801285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1">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FA5D3206-F808-4688-8721-BA4F3F0806F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2260" y="248941"/>
            <a:ext cx="6721867" cy="64356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1203667A-8092-45D6-9253-8E0E5021B063}"/>
              </a:ext>
            </a:extLst>
          </p:cNvPr>
          <p:cNvSpPr>
            <a:spLocks noGrp="1"/>
          </p:cNvSpPr>
          <p:nvPr>
            <p:ph idx="1"/>
          </p:nvPr>
        </p:nvSpPr>
        <p:spPr>
          <a:xfrm>
            <a:off x="7427042" y="248940"/>
            <a:ext cx="3966671" cy="5828788"/>
          </a:xfrm>
        </p:spPr>
        <p:txBody>
          <a:bodyPr anchor="ctr">
            <a:normAutofit/>
          </a:bodyPr>
          <a:lstStyle/>
          <a:p>
            <a:pPr marL="0" indent="0">
              <a:buNone/>
            </a:pPr>
            <a:r>
              <a:rPr lang="en-US" sz="3200" b="1" dirty="0">
                <a:solidFill>
                  <a:srgbClr val="FF0000"/>
                </a:solidFill>
              </a:rPr>
              <a:t>ANSWER:  A  -  9% of 6.3 billion metric tons</a:t>
            </a:r>
          </a:p>
          <a:p>
            <a:pPr marL="0" indent="0">
              <a:buNone/>
            </a:pPr>
            <a:r>
              <a:rPr lang="en-US" sz="3200" dirty="0">
                <a:solidFill>
                  <a:srgbClr val="000000"/>
                </a:solidFill>
              </a:rPr>
              <a:t>If current production and management trends continue worldwide, </a:t>
            </a:r>
            <a:r>
              <a:rPr lang="en-US" sz="3200" b="1" dirty="0">
                <a:solidFill>
                  <a:srgbClr val="FF0000"/>
                </a:solidFill>
              </a:rPr>
              <a:t>12 billion metric tons of plastic waste</a:t>
            </a:r>
            <a:r>
              <a:rPr lang="en-US" sz="3200" b="1" dirty="0">
                <a:solidFill>
                  <a:srgbClr val="000000"/>
                </a:solidFill>
              </a:rPr>
              <a:t> </a:t>
            </a:r>
            <a:r>
              <a:rPr lang="en-US" sz="3200" dirty="0">
                <a:solidFill>
                  <a:srgbClr val="000000"/>
                </a:solidFill>
              </a:rPr>
              <a:t>will end up in landfills or the ocean by 2050.</a:t>
            </a:r>
          </a:p>
        </p:txBody>
      </p:sp>
    </p:spTree>
    <p:extLst>
      <p:ext uri="{BB962C8B-B14F-4D97-AF65-F5344CB8AC3E}">
        <p14:creationId xmlns:p14="http://schemas.microsoft.com/office/powerpoint/2010/main" val="1962472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BA6FCF8-B6C9-4BD2-871A-E1B6ACEB40EA}"/>
              </a:ext>
            </a:extLst>
          </p:cNvPr>
          <p:cNvSpPr>
            <a:spLocks noGrp="1"/>
          </p:cNvSpPr>
          <p:nvPr>
            <p:ph type="title"/>
          </p:nvPr>
        </p:nvSpPr>
        <p:spPr>
          <a:xfrm>
            <a:off x="172529" y="1173192"/>
            <a:ext cx="4416724" cy="4658265"/>
          </a:xfrm>
        </p:spPr>
        <p:txBody>
          <a:bodyPr>
            <a:normAutofit/>
          </a:bodyPr>
          <a:lstStyle/>
          <a:p>
            <a:r>
              <a:rPr lang="en-US" sz="4000" b="1" dirty="0">
                <a:solidFill>
                  <a:srgbClr val="FFFFFF"/>
                </a:solidFill>
                <a:latin typeface="Arial Black" panose="020B0A04020102020204" pitchFamily="34" charset="0"/>
              </a:rPr>
              <a:t>5. What percentage of U.S. crude oil consumption does plastic production account for?</a:t>
            </a:r>
            <a:br>
              <a:rPr lang="en-US" sz="3600" b="1" dirty="0">
                <a:solidFill>
                  <a:srgbClr val="FFFFFF"/>
                </a:solidFill>
                <a:latin typeface="Arial Black" panose="020B0A04020102020204" pitchFamily="34" charset="0"/>
              </a:rPr>
            </a:br>
            <a:endParaRPr lang="en-US" sz="3600" b="1" dirty="0">
              <a:solidFill>
                <a:srgbClr val="FFFFFF"/>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61714261-16C2-4A93-9D88-36F15E2E6670}"/>
              </a:ext>
            </a:extLst>
          </p:cNvPr>
          <p:cNvSpPr>
            <a:spLocks noGrp="1"/>
          </p:cNvSpPr>
          <p:nvPr>
            <p:ph idx="1"/>
          </p:nvPr>
        </p:nvSpPr>
        <p:spPr>
          <a:xfrm>
            <a:off x="6090574" y="801866"/>
            <a:ext cx="5306084" cy="5230634"/>
          </a:xfrm>
        </p:spPr>
        <p:txBody>
          <a:bodyPr anchor="ctr">
            <a:normAutofit/>
          </a:bodyPr>
          <a:lstStyle/>
          <a:p>
            <a:pPr marL="514350" indent="-514350">
              <a:buAutoNum type="alphaUcParenR"/>
            </a:pPr>
            <a:r>
              <a:rPr lang="en-US" sz="4800" dirty="0">
                <a:solidFill>
                  <a:srgbClr val="000000"/>
                </a:solidFill>
              </a:rPr>
              <a:t> 1%</a:t>
            </a:r>
          </a:p>
          <a:p>
            <a:pPr marL="514350" indent="-514350">
              <a:buAutoNum type="alphaUcParenR"/>
            </a:pPr>
            <a:r>
              <a:rPr lang="en-US" sz="4800" dirty="0">
                <a:solidFill>
                  <a:srgbClr val="000000"/>
                </a:solidFill>
              </a:rPr>
              <a:t> 5%</a:t>
            </a:r>
          </a:p>
          <a:p>
            <a:pPr marL="514350" indent="-514350">
              <a:buAutoNum type="alphaUcParenR"/>
            </a:pPr>
            <a:r>
              <a:rPr lang="en-US" sz="4800" dirty="0">
                <a:solidFill>
                  <a:srgbClr val="000000"/>
                </a:solidFill>
              </a:rPr>
              <a:t> 20%</a:t>
            </a:r>
          </a:p>
          <a:p>
            <a:pPr marL="514350" indent="-514350">
              <a:buAutoNum type="alphaUcParenR"/>
            </a:pPr>
            <a:r>
              <a:rPr lang="en-US" sz="4800" dirty="0">
                <a:solidFill>
                  <a:srgbClr val="000000"/>
                </a:solidFill>
              </a:rPr>
              <a:t> None.  Plastic is not made using oil</a:t>
            </a:r>
          </a:p>
        </p:txBody>
      </p:sp>
    </p:spTree>
    <p:extLst>
      <p:ext uri="{BB962C8B-B14F-4D97-AF65-F5344CB8AC3E}">
        <p14:creationId xmlns:p14="http://schemas.microsoft.com/office/powerpoint/2010/main" val="1323970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7680E919-D27C-49A6-A1AC-E35F2A86F039}"/>
              </a:ext>
            </a:extLst>
          </p:cNvPr>
          <p:cNvSpPr>
            <a:spLocks noGrp="1"/>
          </p:cNvSpPr>
          <p:nvPr>
            <p:ph idx="1"/>
          </p:nvPr>
        </p:nvSpPr>
        <p:spPr>
          <a:xfrm>
            <a:off x="545371" y="1639018"/>
            <a:ext cx="4354434" cy="4180414"/>
          </a:xfrm>
        </p:spPr>
        <p:txBody>
          <a:bodyPr anchor="ctr">
            <a:normAutofit lnSpcReduction="10000"/>
          </a:bodyPr>
          <a:lstStyle/>
          <a:p>
            <a:pPr marL="0" indent="0">
              <a:buNone/>
            </a:pPr>
            <a:r>
              <a:rPr lang="en-US" sz="3600" b="1" dirty="0">
                <a:solidFill>
                  <a:srgbClr val="FF0000"/>
                </a:solidFill>
              </a:rPr>
              <a:t>ANSWER: A – 5%</a:t>
            </a:r>
          </a:p>
          <a:p>
            <a:pPr marL="0" indent="0">
              <a:buNone/>
            </a:pPr>
            <a:r>
              <a:rPr lang="en-US" sz="3600" dirty="0">
                <a:solidFill>
                  <a:srgbClr val="000000"/>
                </a:solidFill>
              </a:rPr>
              <a:t>This may not seem like a lot but for the world’s largest consumer of petroleum, that’s equivalent to </a:t>
            </a:r>
            <a:r>
              <a:rPr lang="en-US" sz="3600" b="1" dirty="0">
                <a:solidFill>
                  <a:srgbClr val="FF0000"/>
                </a:solidFill>
              </a:rPr>
              <a:t>330 million barrels of</a:t>
            </a:r>
            <a:br>
              <a:rPr lang="en-US" sz="3600" b="1" dirty="0">
                <a:solidFill>
                  <a:srgbClr val="FF0000"/>
                </a:solidFill>
              </a:rPr>
            </a:br>
            <a:r>
              <a:rPr lang="en-US" sz="3600" b="1" dirty="0">
                <a:solidFill>
                  <a:srgbClr val="FF0000"/>
                </a:solidFill>
              </a:rPr>
              <a:t>oil a year.</a:t>
            </a:r>
          </a:p>
          <a:p>
            <a:pPr marL="0" indent="0">
              <a:buNone/>
            </a:pPr>
            <a:endParaRPr lang="en-US" sz="2000" b="1" dirty="0">
              <a:solidFill>
                <a:srgbClr val="000000"/>
              </a:solidFill>
            </a:endParaRPr>
          </a:p>
        </p:txBody>
      </p:sp>
      <p:pic>
        <p:nvPicPr>
          <p:cNvPr id="4" name="Picture 3" descr="A crane in front of a sunset&#10;&#10;Description automatically generated">
            <a:extLst>
              <a:ext uri="{FF2B5EF4-FFF2-40B4-BE49-F238E27FC236}">
                <a16:creationId xmlns:a16="http://schemas.microsoft.com/office/drawing/2014/main" id="{7C7F1B32-9F59-477A-8E80-93733146CA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5738" y="746075"/>
            <a:ext cx="7323978" cy="5485914"/>
          </a:xfrm>
          <a:prstGeom prst="rect">
            <a:avLst/>
          </a:prstGeom>
        </p:spPr>
      </p:pic>
    </p:spTree>
    <p:extLst>
      <p:ext uri="{BB962C8B-B14F-4D97-AF65-F5344CB8AC3E}">
        <p14:creationId xmlns:p14="http://schemas.microsoft.com/office/powerpoint/2010/main" val="3779531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167D42F-F628-4BDD-BFC5-31C3B645A4B2}"/>
              </a:ext>
            </a:extLst>
          </p:cNvPr>
          <p:cNvSpPr>
            <a:spLocks noGrp="1"/>
          </p:cNvSpPr>
          <p:nvPr>
            <p:ph type="title"/>
          </p:nvPr>
        </p:nvSpPr>
        <p:spPr>
          <a:xfrm>
            <a:off x="224287" y="1190445"/>
            <a:ext cx="4084953" cy="4606506"/>
          </a:xfrm>
        </p:spPr>
        <p:txBody>
          <a:bodyPr>
            <a:normAutofit/>
          </a:bodyPr>
          <a:lstStyle/>
          <a:p>
            <a:r>
              <a:rPr lang="en-US" b="1" dirty="0">
                <a:solidFill>
                  <a:srgbClr val="FFFFFF"/>
                </a:solidFill>
                <a:latin typeface="Arial Black" panose="020B0A04020102020204" pitchFamily="34" charset="0"/>
              </a:rPr>
              <a:t>6. Where does the majority</a:t>
            </a:r>
            <a:br>
              <a:rPr lang="en-US" b="1" dirty="0">
                <a:solidFill>
                  <a:srgbClr val="FFFFFF"/>
                </a:solidFill>
                <a:latin typeface="Arial Black" panose="020B0A04020102020204" pitchFamily="34" charset="0"/>
              </a:rPr>
            </a:br>
            <a:r>
              <a:rPr lang="en-US" b="1" dirty="0">
                <a:solidFill>
                  <a:srgbClr val="FFFFFF"/>
                </a:solidFill>
                <a:latin typeface="Arial Black" panose="020B0A04020102020204" pitchFamily="34" charset="0"/>
              </a:rPr>
              <a:t>of plastic waste end up?</a:t>
            </a:r>
          </a:p>
        </p:txBody>
      </p:sp>
      <p:sp>
        <p:nvSpPr>
          <p:cNvPr id="3" name="Content Placeholder 2">
            <a:extLst>
              <a:ext uri="{FF2B5EF4-FFF2-40B4-BE49-F238E27FC236}">
                <a16:creationId xmlns:a16="http://schemas.microsoft.com/office/drawing/2014/main" id="{8C25665E-33C9-486C-8C38-BCB03AC9A088}"/>
              </a:ext>
            </a:extLst>
          </p:cNvPr>
          <p:cNvSpPr>
            <a:spLocks noGrp="1"/>
          </p:cNvSpPr>
          <p:nvPr>
            <p:ph idx="1"/>
          </p:nvPr>
        </p:nvSpPr>
        <p:spPr>
          <a:xfrm>
            <a:off x="6705600" y="801866"/>
            <a:ext cx="4691058" cy="5230634"/>
          </a:xfrm>
        </p:spPr>
        <p:txBody>
          <a:bodyPr anchor="ctr">
            <a:normAutofit/>
          </a:bodyPr>
          <a:lstStyle/>
          <a:p>
            <a:pPr marL="514350" indent="-514350">
              <a:buAutoNum type="alphaUcParenR"/>
            </a:pPr>
            <a:r>
              <a:rPr lang="en-US" sz="4800" dirty="0">
                <a:solidFill>
                  <a:srgbClr val="000000"/>
                </a:solidFill>
              </a:rPr>
              <a:t> Oceans</a:t>
            </a:r>
          </a:p>
          <a:p>
            <a:pPr marL="514350" indent="-514350">
              <a:buAutoNum type="alphaUcParenR"/>
            </a:pPr>
            <a:r>
              <a:rPr lang="en-US" sz="4800" dirty="0">
                <a:solidFill>
                  <a:srgbClr val="000000"/>
                </a:solidFill>
              </a:rPr>
              <a:t> Burned for energy</a:t>
            </a:r>
          </a:p>
          <a:p>
            <a:pPr marL="514350" indent="-514350">
              <a:buAutoNum type="alphaUcParenR"/>
            </a:pPr>
            <a:r>
              <a:rPr lang="en-US" sz="4800" dirty="0">
                <a:solidFill>
                  <a:srgbClr val="000000"/>
                </a:solidFill>
              </a:rPr>
              <a:t> Landfills</a:t>
            </a:r>
          </a:p>
          <a:p>
            <a:pPr marL="514350" indent="-514350">
              <a:buAutoNum type="alphaUcParenR"/>
            </a:pPr>
            <a:r>
              <a:rPr lang="en-US" sz="4800" dirty="0">
                <a:solidFill>
                  <a:srgbClr val="000000"/>
                </a:solidFill>
              </a:rPr>
              <a:t> Recycled</a:t>
            </a:r>
          </a:p>
        </p:txBody>
      </p:sp>
    </p:spTree>
    <p:extLst>
      <p:ext uri="{BB962C8B-B14F-4D97-AF65-F5344CB8AC3E}">
        <p14:creationId xmlns:p14="http://schemas.microsoft.com/office/powerpoint/2010/main" val="3894228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414827-C5CB-4757-A02B-B482370E1483}"/>
              </a:ext>
            </a:extLst>
          </p:cNvPr>
          <p:cNvSpPr>
            <a:spLocks noGrp="1"/>
          </p:cNvSpPr>
          <p:nvPr>
            <p:ph idx="1"/>
          </p:nvPr>
        </p:nvSpPr>
        <p:spPr>
          <a:xfrm>
            <a:off x="477480" y="924426"/>
            <a:ext cx="4912667" cy="4834690"/>
          </a:xfrm>
        </p:spPr>
        <p:txBody>
          <a:bodyPr>
            <a:noAutofit/>
          </a:bodyPr>
          <a:lstStyle/>
          <a:p>
            <a:pPr marL="0" indent="0">
              <a:buNone/>
            </a:pPr>
            <a:r>
              <a:rPr lang="en-US" sz="3200" b="1" dirty="0">
                <a:solidFill>
                  <a:srgbClr val="FF0000"/>
                </a:solidFill>
              </a:rPr>
              <a:t>ANSWER:  A  -  OCEANS</a:t>
            </a:r>
          </a:p>
          <a:p>
            <a:pPr marL="0" indent="0">
              <a:buNone/>
            </a:pPr>
            <a:r>
              <a:rPr lang="en-US" sz="3200" dirty="0"/>
              <a:t>While some makes its way to landfills and recycling centers, a majority of it</a:t>
            </a:r>
            <a:br>
              <a:rPr lang="en-US" sz="3200" dirty="0"/>
            </a:br>
            <a:r>
              <a:rPr lang="en-US" sz="3200" dirty="0"/>
              <a:t>ends up in the ocean through deliberate dumping of garbage into waterways, inefficient waste infrastructure, and simple littering. </a:t>
            </a:r>
          </a:p>
        </p:txBody>
      </p:sp>
      <p:pic>
        <p:nvPicPr>
          <p:cNvPr id="4" name="Picture 3" descr="A garden with water in the background&#10;&#10;Description automatically generated">
            <a:extLst>
              <a:ext uri="{FF2B5EF4-FFF2-40B4-BE49-F238E27FC236}">
                <a16:creationId xmlns:a16="http://schemas.microsoft.com/office/drawing/2014/main" id="{F4A0C017-D77A-4B22-B571-950823AEDB3B}"/>
              </a:ext>
            </a:extLst>
          </p:cNvPr>
          <p:cNvPicPr>
            <a:picLocks noChangeAspect="1"/>
          </p:cNvPicPr>
          <p:nvPr/>
        </p:nvPicPr>
        <p:blipFill rotWithShape="1">
          <a:blip r:embed="rId2">
            <a:extLst>
              <a:ext uri="{28A0092B-C50C-407E-A947-70E740481C1C}">
                <a14:useLocalDpi xmlns:a14="http://schemas.microsoft.com/office/drawing/2010/main" val="0"/>
              </a:ext>
            </a:extLst>
          </a:blip>
          <a:srcRect l="30285" r="19670"/>
          <a:stretch/>
        </p:blipFill>
        <p:spPr>
          <a:xfrm>
            <a:off x="6090612" y="10"/>
            <a:ext cx="6101387" cy="6857990"/>
          </a:xfrm>
          <a:prstGeom prst="rect">
            <a:avLst/>
          </a:prstGeom>
          <a:effectLst/>
        </p:spPr>
      </p:pic>
    </p:spTree>
    <p:extLst>
      <p:ext uri="{BB962C8B-B14F-4D97-AF65-F5344CB8AC3E}">
        <p14:creationId xmlns:p14="http://schemas.microsoft.com/office/powerpoint/2010/main" val="3503568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ontent Placeholder 2">
            <a:extLst>
              <a:ext uri="{FF2B5EF4-FFF2-40B4-BE49-F238E27FC236}">
                <a16:creationId xmlns:a16="http://schemas.microsoft.com/office/drawing/2014/main" id="{B22D6164-F8EC-4032-8C52-CD451B101853}"/>
              </a:ext>
            </a:extLst>
          </p:cNvPr>
          <p:cNvSpPr txBox="1">
            <a:spLocks/>
          </p:cNvSpPr>
          <p:nvPr/>
        </p:nvSpPr>
        <p:spPr>
          <a:xfrm>
            <a:off x="6090574" y="1251808"/>
            <a:ext cx="5306084" cy="5230634"/>
          </a:xfrm>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28700" indent="-742950">
              <a:buFont typeface="+mj-lt"/>
              <a:buAutoNum type="alphaUcPeriod"/>
            </a:pPr>
            <a:r>
              <a:rPr lang="en-US" sz="4000" dirty="0">
                <a:solidFill>
                  <a:srgbClr val="000000"/>
                </a:solidFill>
              </a:rPr>
              <a:t>It is biodegradable so it eventually disintegrates.</a:t>
            </a:r>
          </a:p>
          <a:p>
            <a:pPr marL="1028700" indent="-742950">
              <a:buFont typeface="+mj-lt"/>
              <a:buAutoNum type="alphaUcPeriod"/>
            </a:pPr>
            <a:r>
              <a:rPr lang="en-US" sz="4000" dirty="0">
                <a:solidFill>
                  <a:srgbClr val="000000"/>
                </a:solidFill>
              </a:rPr>
              <a:t>It never full goes away; it just breaks into little pieces.</a:t>
            </a:r>
          </a:p>
          <a:p>
            <a:pPr marL="1028700" indent="-742950">
              <a:buFont typeface="+mj-lt"/>
              <a:buAutoNum type="alphaUcPeriod"/>
            </a:pPr>
            <a:r>
              <a:rPr lang="en-US" sz="4000" dirty="0">
                <a:solidFill>
                  <a:srgbClr val="000000"/>
                </a:solidFill>
              </a:rPr>
              <a:t>It falls to the bottom.</a:t>
            </a:r>
          </a:p>
          <a:p>
            <a:pPr marL="1028700" indent="-742950">
              <a:buFont typeface="+mj-lt"/>
              <a:buAutoNum type="alphaUcPeriod"/>
            </a:pPr>
            <a:r>
              <a:rPr lang="en-US" sz="4000" dirty="0">
                <a:solidFill>
                  <a:srgbClr val="000000"/>
                </a:solidFill>
              </a:rPr>
              <a:t>It provides food for fish to eat</a:t>
            </a:r>
          </a:p>
          <a:p>
            <a:pPr marL="0"/>
            <a:endParaRPr lang="en-US" sz="2400" dirty="0">
              <a:solidFill>
                <a:srgbClr val="000000"/>
              </a:solidFill>
            </a:endParaRPr>
          </a:p>
        </p:txBody>
      </p:sp>
      <p:sp>
        <p:nvSpPr>
          <p:cNvPr id="3" name="TextBox 2">
            <a:extLst>
              <a:ext uri="{FF2B5EF4-FFF2-40B4-BE49-F238E27FC236}">
                <a16:creationId xmlns:a16="http://schemas.microsoft.com/office/drawing/2014/main" id="{8CE8AB7D-6147-4342-BA30-93E1532BF44F}"/>
              </a:ext>
            </a:extLst>
          </p:cNvPr>
          <p:cNvSpPr txBox="1"/>
          <p:nvPr/>
        </p:nvSpPr>
        <p:spPr>
          <a:xfrm>
            <a:off x="209550" y="1543050"/>
            <a:ext cx="3867150" cy="3477875"/>
          </a:xfrm>
          <a:prstGeom prst="rect">
            <a:avLst/>
          </a:prstGeom>
          <a:noFill/>
        </p:spPr>
        <p:txBody>
          <a:bodyPr wrap="square" rtlCol="0">
            <a:spAutoFit/>
          </a:bodyPr>
          <a:lstStyle/>
          <a:p>
            <a:r>
              <a:rPr lang="en-US" sz="4400" dirty="0">
                <a:solidFill>
                  <a:schemeClr val="bg1"/>
                </a:solidFill>
                <a:latin typeface="Arial Black" panose="020B0A04020102020204" pitchFamily="34" charset="0"/>
              </a:rPr>
              <a:t>7. What happens to plastic that reaches the ocean?</a:t>
            </a:r>
          </a:p>
        </p:txBody>
      </p:sp>
    </p:spTree>
    <p:extLst>
      <p:ext uri="{BB962C8B-B14F-4D97-AF65-F5344CB8AC3E}">
        <p14:creationId xmlns:p14="http://schemas.microsoft.com/office/powerpoint/2010/main" val="3656674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6E3E78E-1940-4D4A-BABB-7B106D932308}"/>
              </a:ext>
            </a:extLst>
          </p:cNvPr>
          <p:cNvSpPr txBox="1"/>
          <p:nvPr/>
        </p:nvSpPr>
        <p:spPr>
          <a:xfrm rot="10800000" flipV="1">
            <a:off x="7576460" y="1167451"/>
            <a:ext cx="4165601" cy="4062651"/>
          </a:xfrm>
          <a:prstGeom prst="rect">
            <a:avLst/>
          </a:prstGeom>
          <a:noFill/>
        </p:spPr>
        <p:txBody>
          <a:bodyPr wrap="square" rtlCol="0">
            <a:spAutoFit/>
          </a:bodyPr>
          <a:lstStyle/>
          <a:p>
            <a:r>
              <a:rPr lang="en-US" sz="3000" b="1" dirty="0">
                <a:solidFill>
                  <a:srgbClr val="FF0000"/>
                </a:solidFill>
              </a:rPr>
              <a:t>ANSWER: B</a:t>
            </a:r>
          </a:p>
          <a:p>
            <a:r>
              <a:rPr lang="en-US" sz="3000" b="1" dirty="0">
                <a:solidFill>
                  <a:srgbClr val="FF0000"/>
                </a:solidFill>
              </a:rPr>
              <a:t>Plastic never goes away. </a:t>
            </a:r>
            <a:r>
              <a:rPr lang="en-US" sz="3000" dirty="0">
                <a:solidFill>
                  <a:srgbClr val="000000"/>
                </a:solidFill>
              </a:rPr>
              <a:t>Sunlight and ocean waves cause plastic to break down into smaller and smaller particles, but they never completely biodegrade.</a:t>
            </a:r>
            <a:endParaRPr lang="en-US" sz="3000" b="1" dirty="0">
              <a:solidFill>
                <a:srgbClr val="000000"/>
              </a:solidFill>
            </a:endParaRPr>
          </a:p>
          <a:p>
            <a:endParaRPr lang="en-US" dirty="0"/>
          </a:p>
        </p:txBody>
      </p:sp>
      <p:pic>
        <p:nvPicPr>
          <p:cNvPr id="10" name="Picture 9" descr="A blue and swimming in the water&#10;&#10;Description automatically generated">
            <a:extLst>
              <a:ext uri="{FF2B5EF4-FFF2-40B4-BE49-F238E27FC236}">
                <a16:creationId xmlns:a16="http://schemas.microsoft.com/office/drawing/2014/main" id="{31251475-B7F7-4F33-A481-9D650E8C55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45028"/>
            <a:ext cx="7350701" cy="4136571"/>
          </a:xfrm>
          <a:prstGeom prst="rect">
            <a:avLst/>
          </a:prstGeom>
        </p:spPr>
      </p:pic>
    </p:spTree>
    <p:extLst>
      <p:ext uri="{BB962C8B-B14F-4D97-AF65-F5344CB8AC3E}">
        <p14:creationId xmlns:p14="http://schemas.microsoft.com/office/powerpoint/2010/main" val="844775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BFFA37D-E44E-48FF-9F65-BD6980C84000}"/>
              </a:ext>
            </a:extLst>
          </p:cNvPr>
          <p:cNvSpPr>
            <a:spLocks noGrp="1"/>
          </p:cNvSpPr>
          <p:nvPr>
            <p:ph type="title"/>
          </p:nvPr>
        </p:nvSpPr>
        <p:spPr>
          <a:xfrm>
            <a:off x="155275" y="801866"/>
            <a:ext cx="4153965" cy="5230634"/>
          </a:xfrm>
        </p:spPr>
        <p:txBody>
          <a:bodyPr>
            <a:normAutofit/>
          </a:bodyPr>
          <a:lstStyle/>
          <a:p>
            <a:r>
              <a:rPr lang="en-US" b="1" dirty="0">
                <a:solidFill>
                  <a:srgbClr val="FFFFFF"/>
                </a:solidFill>
                <a:latin typeface="Arial Black" panose="020B0A04020102020204" pitchFamily="34" charset="0"/>
              </a:rPr>
              <a:t>8. How many pounds of plastic are estimated to go into the ocean every year?</a:t>
            </a:r>
          </a:p>
        </p:txBody>
      </p:sp>
      <p:sp>
        <p:nvSpPr>
          <p:cNvPr id="3" name="Content Placeholder 2">
            <a:extLst>
              <a:ext uri="{FF2B5EF4-FFF2-40B4-BE49-F238E27FC236}">
                <a16:creationId xmlns:a16="http://schemas.microsoft.com/office/drawing/2014/main" id="{0CA7E8FD-6321-4D29-9D7D-4BC02385365D}"/>
              </a:ext>
            </a:extLst>
          </p:cNvPr>
          <p:cNvSpPr>
            <a:spLocks noGrp="1"/>
          </p:cNvSpPr>
          <p:nvPr>
            <p:ph idx="1"/>
          </p:nvPr>
        </p:nvSpPr>
        <p:spPr>
          <a:xfrm>
            <a:off x="5848350" y="876252"/>
            <a:ext cx="5718440" cy="5230634"/>
          </a:xfrm>
        </p:spPr>
        <p:txBody>
          <a:bodyPr anchor="ctr">
            <a:normAutofit/>
          </a:bodyPr>
          <a:lstStyle/>
          <a:p>
            <a:pPr marL="514350" indent="-514350">
              <a:buAutoNum type="alphaUcParenR"/>
            </a:pPr>
            <a:r>
              <a:rPr lang="en-US" sz="4000" dirty="0">
                <a:solidFill>
                  <a:srgbClr val="000000"/>
                </a:solidFill>
              </a:rPr>
              <a:t>8 million tons</a:t>
            </a:r>
          </a:p>
          <a:p>
            <a:pPr marL="514350" indent="-514350">
              <a:buAutoNum type="alphaUcParenR"/>
            </a:pPr>
            <a:r>
              <a:rPr lang="en-US" sz="4000" dirty="0">
                <a:solidFill>
                  <a:srgbClr val="000000"/>
                </a:solidFill>
              </a:rPr>
              <a:t>Five grocery bags per every foot of coastline around the globe.</a:t>
            </a:r>
          </a:p>
          <a:p>
            <a:pPr marL="514350" indent="-514350">
              <a:buAutoNum type="alphaUcParenR"/>
            </a:pPr>
            <a:r>
              <a:rPr lang="en-US" sz="4000" dirty="0">
                <a:solidFill>
                  <a:srgbClr val="000000"/>
                </a:solidFill>
              </a:rPr>
              <a:t>Enough to circle the equator 10.5 times</a:t>
            </a:r>
          </a:p>
          <a:p>
            <a:pPr marL="514350" indent="-514350">
              <a:buAutoNum type="alphaUcParenR"/>
            </a:pPr>
            <a:r>
              <a:rPr lang="en-US" sz="4000" dirty="0">
                <a:solidFill>
                  <a:srgbClr val="000000"/>
                </a:solidFill>
              </a:rPr>
              <a:t>Both A and B</a:t>
            </a:r>
          </a:p>
        </p:txBody>
      </p:sp>
    </p:spTree>
    <p:extLst>
      <p:ext uri="{BB962C8B-B14F-4D97-AF65-F5344CB8AC3E}">
        <p14:creationId xmlns:p14="http://schemas.microsoft.com/office/powerpoint/2010/main" val="3493629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31DA65-BFEF-4A17-8393-8DCED4AB23E1}"/>
              </a:ext>
            </a:extLst>
          </p:cNvPr>
          <p:cNvSpPr>
            <a:spLocks noGrp="1"/>
          </p:cNvSpPr>
          <p:nvPr>
            <p:ph idx="1"/>
          </p:nvPr>
        </p:nvSpPr>
        <p:spPr>
          <a:xfrm>
            <a:off x="407899" y="646317"/>
            <a:ext cx="3464854" cy="4886045"/>
          </a:xfrm>
        </p:spPr>
        <p:txBody>
          <a:bodyPr>
            <a:normAutofit/>
          </a:bodyPr>
          <a:lstStyle/>
          <a:p>
            <a:pPr marL="0" indent="0">
              <a:buNone/>
            </a:pPr>
            <a:r>
              <a:rPr lang="en-US" sz="3600" b="1" dirty="0">
                <a:solidFill>
                  <a:srgbClr val="FF0000"/>
                </a:solidFill>
              </a:rPr>
              <a:t>ANSWER: </a:t>
            </a:r>
            <a:br>
              <a:rPr lang="en-US" sz="3600" b="1" dirty="0">
                <a:solidFill>
                  <a:srgbClr val="FF0000"/>
                </a:solidFill>
              </a:rPr>
            </a:br>
            <a:r>
              <a:rPr lang="en-US" sz="3600" b="1" dirty="0">
                <a:solidFill>
                  <a:srgbClr val="FF0000"/>
                </a:solidFill>
              </a:rPr>
              <a:t>Both A and B</a:t>
            </a:r>
          </a:p>
          <a:p>
            <a:pPr marL="0" indent="0">
              <a:buNone/>
            </a:pPr>
            <a:r>
              <a:rPr lang="en-US" sz="3600" dirty="0">
                <a:solidFill>
                  <a:srgbClr val="000000"/>
                </a:solidFill>
              </a:rPr>
              <a:t>Plastic waste has a devastating impact on marine life. If nothing is done, the amount will double by 2030.</a:t>
            </a:r>
          </a:p>
          <a:p>
            <a:endParaRPr lang="en-US" dirty="0"/>
          </a:p>
        </p:txBody>
      </p:sp>
      <p:pic>
        <p:nvPicPr>
          <p:cNvPr id="5" name="Picture 4">
            <a:extLst>
              <a:ext uri="{FF2B5EF4-FFF2-40B4-BE49-F238E27FC236}">
                <a16:creationId xmlns:a16="http://schemas.microsoft.com/office/drawing/2014/main" id="{959955D1-F968-4722-B3BF-D4447D4028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46476" y="646317"/>
            <a:ext cx="8045524" cy="5363682"/>
          </a:xfrm>
          <a:prstGeom prst="rect">
            <a:avLst/>
          </a:prstGeom>
        </p:spPr>
      </p:pic>
    </p:spTree>
    <p:extLst>
      <p:ext uri="{BB962C8B-B14F-4D97-AF65-F5344CB8AC3E}">
        <p14:creationId xmlns:p14="http://schemas.microsoft.com/office/powerpoint/2010/main" val="3403447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unset over a body of water&#10;&#10;Description automatically generated">
            <a:extLst>
              <a:ext uri="{FF2B5EF4-FFF2-40B4-BE49-F238E27FC236}">
                <a16:creationId xmlns:a16="http://schemas.microsoft.com/office/drawing/2014/main" id="{D541179F-331B-4657-AAC9-09C98AC633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711" y="0"/>
            <a:ext cx="10394578" cy="6922789"/>
          </a:xfrm>
          <a:prstGeom prst="rect">
            <a:avLst/>
          </a:prstGeom>
        </p:spPr>
      </p:pic>
      <p:sp>
        <p:nvSpPr>
          <p:cNvPr id="11" name="TextBox 10">
            <a:extLst>
              <a:ext uri="{FF2B5EF4-FFF2-40B4-BE49-F238E27FC236}">
                <a16:creationId xmlns:a16="http://schemas.microsoft.com/office/drawing/2014/main" id="{A281E05D-AB17-40EF-8C2D-0D83AC6F4587}"/>
              </a:ext>
            </a:extLst>
          </p:cNvPr>
          <p:cNvSpPr txBox="1"/>
          <p:nvPr/>
        </p:nvSpPr>
        <p:spPr>
          <a:xfrm>
            <a:off x="1398494" y="4249271"/>
            <a:ext cx="9484659" cy="2215991"/>
          </a:xfrm>
          <a:prstGeom prst="rect">
            <a:avLst/>
          </a:prstGeom>
          <a:noFill/>
        </p:spPr>
        <p:txBody>
          <a:bodyPr wrap="square" rtlCol="0">
            <a:spAutoFit/>
          </a:bodyPr>
          <a:lstStyle/>
          <a:p>
            <a:r>
              <a:rPr lang="en-US" sz="2400" dirty="0">
                <a:solidFill>
                  <a:schemeClr val="bg1"/>
                </a:solidFill>
                <a:latin typeface="Eras Bold ITC" panose="020B0907030504020204" pitchFamily="34" charset="0"/>
              </a:rPr>
              <a:t>In the beginning God created the heavens and the earth. ... And God said, "Let the water under the sky be gathered to one place, and let dry ground appear." And it was so. God called the dry ground "land," and the gathered waters he called "seas." And God saw that it was good.</a:t>
            </a:r>
          </a:p>
          <a:p>
            <a:endParaRPr lang="en-US" dirty="0"/>
          </a:p>
        </p:txBody>
      </p:sp>
    </p:spTree>
    <p:extLst>
      <p:ext uri="{BB962C8B-B14F-4D97-AF65-F5344CB8AC3E}">
        <p14:creationId xmlns:p14="http://schemas.microsoft.com/office/powerpoint/2010/main" val="518233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Title 1">
            <a:extLst>
              <a:ext uri="{FF2B5EF4-FFF2-40B4-BE49-F238E27FC236}">
                <a16:creationId xmlns:a16="http://schemas.microsoft.com/office/drawing/2014/main" id="{4A32BF3A-7D60-48B6-98D6-7ABBB59EDF3C}"/>
              </a:ext>
            </a:extLst>
          </p:cNvPr>
          <p:cNvSpPr>
            <a:spLocks noGrp="1"/>
          </p:cNvSpPr>
          <p:nvPr>
            <p:ph type="title"/>
          </p:nvPr>
        </p:nvSpPr>
        <p:spPr>
          <a:xfrm>
            <a:off x="349794" y="971550"/>
            <a:ext cx="3855720" cy="4898344"/>
          </a:xfrm>
        </p:spPr>
        <p:txBody>
          <a:bodyPr>
            <a:noAutofit/>
          </a:bodyPr>
          <a:lstStyle/>
          <a:p>
            <a:r>
              <a:rPr lang="en-US" b="1" dirty="0">
                <a:solidFill>
                  <a:srgbClr val="FFFFFF"/>
                </a:solidFill>
                <a:latin typeface="Arial Black" panose="020B0A04020102020204" pitchFamily="34" charset="0"/>
              </a:rPr>
              <a:t>9. By what year will plastic outweigh fish in the ocean, pound for pound?</a:t>
            </a:r>
          </a:p>
        </p:txBody>
      </p:sp>
      <p:sp>
        <p:nvSpPr>
          <p:cNvPr id="12" name="Rectangle 11">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C648136-4290-4202-927A-325385FCF69F}"/>
              </a:ext>
            </a:extLst>
          </p:cNvPr>
          <p:cNvSpPr>
            <a:spLocks noGrp="1"/>
          </p:cNvSpPr>
          <p:nvPr>
            <p:ph idx="1"/>
          </p:nvPr>
        </p:nvSpPr>
        <p:spPr>
          <a:xfrm>
            <a:off x="7362645" y="804672"/>
            <a:ext cx="3161581" cy="5230368"/>
          </a:xfrm>
        </p:spPr>
        <p:txBody>
          <a:bodyPr anchor="ctr">
            <a:normAutofit/>
          </a:bodyPr>
          <a:lstStyle/>
          <a:p>
            <a:pPr marL="514350" indent="-514350">
              <a:buAutoNum type="alphaUcParenR"/>
            </a:pPr>
            <a:r>
              <a:rPr lang="en-US" sz="4800" dirty="0">
                <a:solidFill>
                  <a:srgbClr val="000000"/>
                </a:solidFill>
              </a:rPr>
              <a:t> 2020</a:t>
            </a:r>
          </a:p>
          <a:p>
            <a:pPr marL="514350" indent="-514350">
              <a:buAutoNum type="alphaUcParenR"/>
            </a:pPr>
            <a:r>
              <a:rPr lang="en-US" sz="4800" dirty="0">
                <a:solidFill>
                  <a:srgbClr val="000000"/>
                </a:solidFill>
              </a:rPr>
              <a:t> 2050</a:t>
            </a:r>
          </a:p>
          <a:p>
            <a:pPr marL="514350" indent="-514350">
              <a:buAutoNum type="alphaUcParenR"/>
            </a:pPr>
            <a:r>
              <a:rPr lang="en-US" sz="4800" dirty="0">
                <a:solidFill>
                  <a:srgbClr val="000000"/>
                </a:solidFill>
              </a:rPr>
              <a:t> 2250</a:t>
            </a:r>
          </a:p>
          <a:p>
            <a:pPr marL="514350" indent="-514350">
              <a:buAutoNum type="alphaUcParenR"/>
            </a:pPr>
            <a:r>
              <a:rPr lang="en-US" sz="4800" dirty="0">
                <a:solidFill>
                  <a:srgbClr val="000000"/>
                </a:solidFill>
              </a:rPr>
              <a:t> 3000</a:t>
            </a:r>
          </a:p>
          <a:p>
            <a:pPr marL="514350" indent="-514350">
              <a:buAutoNum type="alphaUcParenR"/>
            </a:pPr>
            <a:endParaRPr lang="en-US" sz="2400" dirty="0">
              <a:solidFill>
                <a:srgbClr val="000000"/>
              </a:solidFill>
            </a:endParaRPr>
          </a:p>
        </p:txBody>
      </p:sp>
    </p:spTree>
    <p:extLst>
      <p:ext uri="{BB962C8B-B14F-4D97-AF65-F5344CB8AC3E}">
        <p14:creationId xmlns:p14="http://schemas.microsoft.com/office/powerpoint/2010/main" val="1959473123"/>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view of a beach&#10;&#10;Description automatically generated">
            <a:extLst>
              <a:ext uri="{FF2B5EF4-FFF2-40B4-BE49-F238E27FC236}">
                <a16:creationId xmlns:a16="http://schemas.microsoft.com/office/drawing/2014/main" id="{F3F6B8C0-07E2-40A4-B926-8B797D66A4D0}"/>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9421" r="23005" b="-1"/>
          <a:stretch/>
        </p:blipFill>
        <p:spPr>
          <a:xfrm>
            <a:off x="5797543" y="10"/>
            <a:ext cx="6394152" cy="68579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D91753F5-0025-468E-A548-F9655154C578}"/>
              </a:ext>
            </a:extLst>
          </p:cNvPr>
          <p:cNvSpPr>
            <a:spLocks noGrp="1"/>
          </p:cNvSpPr>
          <p:nvPr>
            <p:ph idx="1"/>
          </p:nvPr>
        </p:nvSpPr>
        <p:spPr>
          <a:xfrm>
            <a:off x="804997" y="199224"/>
            <a:ext cx="4706803" cy="5397296"/>
          </a:xfrm>
        </p:spPr>
        <p:txBody>
          <a:bodyPr anchor="ctr">
            <a:normAutofit/>
          </a:bodyPr>
          <a:lstStyle/>
          <a:p>
            <a:pPr marL="0" indent="0">
              <a:buNone/>
            </a:pPr>
            <a:r>
              <a:rPr lang="en-US" sz="3600" b="1" dirty="0">
                <a:solidFill>
                  <a:srgbClr val="FF0000"/>
                </a:solidFill>
              </a:rPr>
              <a:t>ANSWER:  B – Plastic will outweigh fish in ocean by 2050</a:t>
            </a:r>
          </a:p>
          <a:p>
            <a:pPr marL="0" indent="0">
              <a:buNone/>
            </a:pPr>
            <a:r>
              <a:rPr lang="en-US" sz="3600" dirty="0">
                <a:solidFill>
                  <a:srgbClr val="000000"/>
                </a:solidFill>
              </a:rPr>
              <a:t>There are over 150 million tons of plastic in the oceans today. That is about </a:t>
            </a:r>
            <a:r>
              <a:rPr lang="en-US" sz="3600" b="1" dirty="0">
                <a:solidFill>
                  <a:srgbClr val="FF0000"/>
                </a:solidFill>
              </a:rPr>
              <a:t>one ton of plastic for every three tons of fish</a:t>
            </a:r>
            <a:r>
              <a:rPr lang="en-US" sz="3600" dirty="0">
                <a:solidFill>
                  <a:srgbClr val="000000"/>
                </a:solidFill>
              </a:rPr>
              <a:t>. </a:t>
            </a:r>
          </a:p>
        </p:txBody>
      </p:sp>
    </p:spTree>
    <p:extLst>
      <p:ext uri="{BB962C8B-B14F-4D97-AF65-F5344CB8AC3E}">
        <p14:creationId xmlns:p14="http://schemas.microsoft.com/office/powerpoint/2010/main" val="620631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B5B99C6-EE03-48C7-BFFE-89C8A433B881}"/>
              </a:ext>
            </a:extLst>
          </p:cNvPr>
          <p:cNvSpPr>
            <a:spLocks noGrp="1"/>
          </p:cNvSpPr>
          <p:nvPr>
            <p:ph type="title"/>
          </p:nvPr>
        </p:nvSpPr>
        <p:spPr>
          <a:xfrm>
            <a:off x="140677" y="1083212"/>
            <a:ext cx="4168563" cy="4949288"/>
          </a:xfrm>
        </p:spPr>
        <p:txBody>
          <a:bodyPr>
            <a:noAutofit/>
          </a:bodyPr>
          <a:lstStyle/>
          <a:p>
            <a:r>
              <a:rPr lang="en-US" sz="3600" b="1" dirty="0">
                <a:solidFill>
                  <a:srgbClr val="FFFFFF"/>
                </a:solidFill>
                <a:latin typeface="Arial Black" panose="020B0A04020102020204" pitchFamily="34" charset="0"/>
              </a:rPr>
              <a:t>10. There are 5.1 trillion microplastic particles in the ocean today—500 times more than the number of stars in our galaxy.</a:t>
            </a:r>
            <a:br>
              <a:rPr lang="en-US" sz="3600" b="1" dirty="0">
                <a:solidFill>
                  <a:srgbClr val="FFFFFF"/>
                </a:solidFill>
                <a:latin typeface="Arial Black" panose="020B0A04020102020204" pitchFamily="34" charset="0"/>
              </a:rPr>
            </a:br>
            <a:endParaRPr lang="en-US" sz="3600" b="1" dirty="0">
              <a:solidFill>
                <a:srgbClr val="FFFFFF"/>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769D36BD-76B4-4B7A-B437-5760815BE30C}"/>
              </a:ext>
            </a:extLst>
          </p:cNvPr>
          <p:cNvSpPr>
            <a:spLocks noGrp="1"/>
          </p:cNvSpPr>
          <p:nvPr>
            <p:ph idx="1"/>
          </p:nvPr>
        </p:nvSpPr>
        <p:spPr>
          <a:xfrm>
            <a:off x="7391400" y="801866"/>
            <a:ext cx="3257843" cy="5230634"/>
          </a:xfrm>
        </p:spPr>
        <p:txBody>
          <a:bodyPr anchor="ctr">
            <a:normAutofit/>
          </a:bodyPr>
          <a:lstStyle/>
          <a:p>
            <a:pPr marL="514350" indent="-514350">
              <a:buAutoNum type="alphaUcParenR"/>
            </a:pPr>
            <a:r>
              <a:rPr lang="en-US" sz="5400" dirty="0">
                <a:solidFill>
                  <a:srgbClr val="000000"/>
                </a:solidFill>
              </a:rPr>
              <a:t>True</a:t>
            </a:r>
          </a:p>
          <a:p>
            <a:pPr marL="514350" indent="-514350">
              <a:buAutoNum type="alphaUcParenR"/>
            </a:pPr>
            <a:r>
              <a:rPr lang="en-US" sz="5400" dirty="0">
                <a:solidFill>
                  <a:srgbClr val="000000"/>
                </a:solidFill>
              </a:rPr>
              <a:t>False</a:t>
            </a:r>
          </a:p>
        </p:txBody>
      </p:sp>
    </p:spTree>
    <p:extLst>
      <p:ext uri="{BB962C8B-B14F-4D97-AF65-F5344CB8AC3E}">
        <p14:creationId xmlns:p14="http://schemas.microsoft.com/office/powerpoint/2010/main" val="4145839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outdoor, riding, water, wave&#10;&#10;Description automatically generated">
            <a:extLst>
              <a:ext uri="{FF2B5EF4-FFF2-40B4-BE49-F238E27FC236}">
                <a16:creationId xmlns:a16="http://schemas.microsoft.com/office/drawing/2014/main" id="{FC3DF033-A09D-484D-8C4B-9D03C4929BCC}"/>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6725" r="31038" b="-1"/>
          <a:stretch/>
        </p:blipFill>
        <p:spPr>
          <a:xfrm>
            <a:off x="5768823" y="10"/>
            <a:ext cx="6394152" cy="6857990"/>
          </a:xfrm>
          <a:prstGeom prst="rect">
            <a:avLst/>
          </a:prstGeom>
        </p:spPr>
      </p:pic>
      <p:pic>
        <p:nvPicPr>
          <p:cNvPr id="15" name="Picture 14">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1E7A67B1-F853-4D50-9153-3AE40D6E4DCE}"/>
              </a:ext>
            </a:extLst>
          </p:cNvPr>
          <p:cNvSpPr>
            <a:spLocks noGrp="1"/>
          </p:cNvSpPr>
          <p:nvPr>
            <p:ph idx="1"/>
          </p:nvPr>
        </p:nvSpPr>
        <p:spPr>
          <a:xfrm>
            <a:off x="653143" y="-116114"/>
            <a:ext cx="4858657" cy="6177087"/>
          </a:xfrm>
        </p:spPr>
        <p:txBody>
          <a:bodyPr anchor="ctr">
            <a:normAutofit/>
          </a:bodyPr>
          <a:lstStyle/>
          <a:p>
            <a:pPr marL="0" indent="0">
              <a:buNone/>
            </a:pPr>
            <a:r>
              <a:rPr lang="en-US" b="1" dirty="0">
                <a:solidFill>
                  <a:srgbClr val="FF0000"/>
                </a:solidFill>
              </a:rPr>
              <a:t>ANSWER:  A  - True</a:t>
            </a:r>
          </a:p>
          <a:p>
            <a:pPr marL="0" indent="0">
              <a:buNone/>
            </a:pPr>
            <a:r>
              <a:rPr lang="en-US" dirty="0">
                <a:solidFill>
                  <a:srgbClr val="000000"/>
                </a:solidFill>
              </a:rPr>
              <a:t>Most ocean plastic breaks up into tiny particles from millimeters to micrometers in size. These particles are </a:t>
            </a:r>
            <a:r>
              <a:rPr lang="en-US" dirty="0" err="1">
                <a:solidFill>
                  <a:srgbClr val="000000"/>
                </a:solidFill>
              </a:rPr>
              <a:t>injested</a:t>
            </a:r>
            <a:r>
              <a:rPr lang="en-US" dirty="0">
                <a:solidFill>
                  <a:srgbClr val="000000"/>
                </a:solidFill>
              </a:rPr>
              <a:t> by a broad range of species—from ocean plankton to humans. Microfibers have been found in lakes, rivers and freshwater beaches that appear pristine, and in freshwater fish. </a:t>
            </a:r>
          </a:p>
        </p:txBody>
      </p:sp>
    </p:spTree>
    <p:extLst>
      <p:ext uri="{BB962C8B-B14F-4D97-AF65-F5344CB8AC3E}">
        <p14:creationId xmlns:p14="http://schemas.microsoft.com/office/powerpoint/2010/main" val="3478660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3B52D3F-14F2-4002-8532-97429BA523F5}"/>
              </a:ext>
            </a:extLst>
          </p:cNvPr>
          <p:cNvSpPr>
            <a:spLocks noGrp="1"/>
          </p:cNvSpPr>
          <p:nvPr>
            <p:ph type="title"/>
          </p:nvPr>
        </p:nvSpPr>
        <p:spPr>
          <a:xfrm>
            <a:off x="172529" y="540611"/>
            <a:ext cx="4136712" cy="5460911"/>
          </a:xfrm>
        </p:spPr>
        <p:txBody>
          <a:bodyPr>
            <a:normAutofit/>
          </a:bodyPr>
          <a:lstStyle/>
          <a:p>
            <a:r>
              <a:rPr lang="en-US" b="1" dirty="0">
                <a:solidFill>
                  <a:srgbClr val="FFFFFF"/>
                </a:solidFill>
                <a:latin typeface="Arial Black" panose="020B0A04020102020204" pitchFamily="34" charset="0"/>
              </a:rPr>
              <a:t>11. What percentage of emitted carbon dioxide is absorbed by the oceans?</a:t>
            </a:r>
          </a:p>
        </p:txBody>
      </p:sp>
      <p:sp>
        <p:nvSpPr>
          <p:cNvPr id="3" name="Content Placeholder 2">
            <a:extLst>
              <a:ext uri="{FF2B5EF4-FFF2-40B4-BE49-F238E27FC236}">
                <a16:creationId xmlns:a16="http://schemas.microsoft.com/office/drawing/2014/main" id="{BD2010FC-1825-420C-BF97-A1276DD65F26}"/>
              </a:ext>
            </a:extLst>
          </p:cNvPr>
          <p:cNvSpPr>
            <a:spLocks noGrp="1"/>
          </p:cNvSpPr>
          <p:nvPr>
            <p:ph idx="1"/>
          </p:nvPr>
        </p:nvSpPr>
        <p:spPr>
          <a:xfrm>
            <a:off x="7021902" y="801866"/>
            <a:ext cx="4374756" cy="5230634"/>
          </a:xfrm>
        </p:spPr>
        <p:txBody>
          <a:bodyPr anchor="ctr">
            <a:normAutofit/>
          </a:bodyPr>
          <a:lstStyle/>
          <a:p>
            <a:pPr marL="514350" indent="-514350">
              <a:buAutoNum type="alphaUcParenR"/>
            </a:pPr>
            <a:r>
              <a:rPr lang="en-US" sz="4800" dirty="0">
                <a:solidFill>
                  <a:srgbClr val="000000"/>
                </a:solidFill>
              </a:rPr>
              <a:t> 10%</a:t>
            </a:r>
          </a:p>
          <a:p>
            <a:pPr marL="514350" indent="-514350">
              <a:buAutoNum type="alphaUcParenR"/>
            </a:pPr>
            <a:r>
              <a:rPr lang="en-US" sz="4800" dirty="0">
                <a:solidFill>
                  <a:srgbClr val="000000"/>
                </a:solidFill>
              </a:rPr>
              <a:t>  40%</a:t>
            </a:r>
          </a:p>
          <a:p>
            <a:pPr marL="514350" indent="-514350">
              <a:buAutoNum type="alphaUcParenR"/>
            </a:pPr>
            <a:r>
              <a:rPr lang="en-US" sz="4800" dirty="0">
                <a:solidFill>
                  <a:srgbClr val="000000"/>
                </a:solidFill>
              </a:rPr>
              <a:t>  50%</a:t>
            </a:r>
          </a:p>
          <a:p>
            <a:pPr marL="514350" indent="-514350">
              <a:buAutoNum type="alphaUcParenR"/>
            </a:pPr>
            <a:r>
              <a:rPr lang="en-US" sz="4800" dirty="0">
                <a:solidFill>
                  <a:srgbClr val="000000"/>
                </a:solidFill>
              </a:rPr>
              <a:t>  77%</a:t>
            </a:r>
          </a:p>
          <a:p>
            <a:pPr marL="514350" indent="-514350">
              <a:buAutoNum type="alphaUcParenR"/>
            </a:pPr>
            <a:endParaRPr lang="en-US" sz="2400" dirty="0">
              <a:solidFill>
                <a:srgbClr val="000000"/>
              </a:solidFill>
            </a:endParaRPr>
          </a:p>
        </p:txBody>
      </p:sp>
    </p:spTree>
    <p:extLst>
      <p:ext uri="{BB962C8B-B14F-4D97-AF65-F5344CB8AC3E}">
        <p14:creationId xmlns:p14="http://schemas.microsoft.com/office/powerpoint/2010/main" val="3768100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sunset over a body of water&#10;&#10;Description automatically generated">
            <a:extLst>
              <a:ext uri="{FF2B5EF4-FFF2-40B4-BE49-F238E27FC236}">
                <a16:creationId xmlns:a16="http://schemas.microsoft.com/office/drawing/2014/main" id="{4A613082-6CC6-431F-8427-5EDD2A48026E}"/>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9257" r="18741"/>
          <a:stretch/>
        </p:blipFill>
        <p:spPr>
          <a:xfrm>
            <a:off x="5797543" y="10"/>
            <a:ext cx="6394152" cy="6857990"/>
          </a:xfrm>
          <a:prstGeom prst="rect">
            <a:avLst/>
          </a:prstGeom>
        </p:spPr>
      </p:pic>
      <p:pic>
        <p:nvPicPr>
          <p:cNvPr id="24" name="Picture 23">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DA6D70FE-FE0F-4BD9-8272-4910AFCDF38F}"/>
              </a:ext>
            </a:extLst>
          </p:cNvPr>
          <p:cNvSpPr>
            <a:spLocks noGrp="1"/>
          </p:cNvSpPr>
          <p:nvPr>
            <p:ph idx="1"/>
          </p:nvPr>
        </p:nvSpPr>
        <p:spPr>
          <a:xfrm>
            <a:off x="543740" y="258916"/>
            <a:ext cx="4445429" cy="6351434"/>
          </a:xfrm>
        </p:spPr>
        <p:txBody>
          <a:bodyPr anchor="ctr">
            <a:normAutofit/>
          </a:bodyPr>
          <a:lstStyle/>
          <a:p>
            <a:pPr marL="0" indent="0">
              <a:buNone/>
            </a:pPr>
            <a:r>
              <a:rPr lang="en-US" b="1" dirty="0">
                <a:solidFill>
                  <a:srgbClr val="FF0000"/>
                </a:solidFill>
              </a:rPr>
              <a:t>ANSWER:  B  -  40% since beginning of Industrial Revolution</a:t>
            </a:r>
          </a:p>
          <a:p>
            <a:pPr marL="0" indent="0">
              <a:buNone/>
            </a:pPr>
            <a:r>
              <a:rPr lang="en-US" dirty="0">
                <a:solidFill>
                  <a:srgbClr val="000000"/>
                </a:solidFill>
              </a:rPr>
              <a:t>While this has slowed</a:t>
            </a:r>
            <a:br>
              <a:rPr lang="en-US" dirty="0">
                <a:solidFill>
                  <a:srgbClr val="000000"/>
                </a:solidFill>
              </a:rPr>
            </a:br>
            <a:r>
              <a:rPr lang="en-US" dirty="0">
                <a:solidFill>
                  <a:srgbClr val="000000"/>
                </a:solidFill>
              </a:rPr>
              <a:t>global warming, it has made oceans more acidic, harming marine life by bleaching coral reefs and dissolving the shells of crustaceans and shellfish.</a:t>
            </a:r>
          </a:p>
        </p:txBody>
      </p:sp>
    </p:spTree>
    <p:extLst>
      <p:ext uri="{BB962C8B-B14F-4D97-AF65-F5344CB8AC3E}">
        <p14:creationId xmlns:p14="http://schemas.microsoft.com/office/powerpoint/2010/main" val="1040437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ED17218-E55E-4E5B-B579-B87D099AFEA3}"/>
              </a:ext>
            </a:extLst>
          </p:cNvPr>
          <p:cNvSpPr>
            <a:spLocks noGrp="1"/>
          </p:cNvSpPr>
          <p:nvPr>
            <p:ph type="title"/>
          </p:nvPr>
        </p:nvSpPr>
        <p:spPr>
          <a:xfrm>
            <a:off x="396817" y="983411"/>
            <a:ext cx="3968151" cy="4899804"/>
          </a:xfrm>
        </p:spPr>
        <p:txBody>
          <a:bodyPr>
            <a:normAutofit/>
          </a:bodyPr>
          <a:lstStyle/>
          <a:p>
            <a:pPr>
              <a:lnSpc>
                <a:spcPct val="120000"/>
              </a:lnSpc>
            </a:pPr>
            <a:r>
              <a:rPr lang="en-US" sz="4800" b="1" dirty="0">
                <a:solidFill>
                  <a:srgbClr val="FFFFFF"/>
                </a:solidFill>
                <a:latin typeface="Arial Black" panose="020B0A04020102020204" pitchFamily="34" charset="0"/>
              </a:rPr>
              <a:t>12. How much trash does NYC recycle?</a:t>
            </a:r>
          </a:p>
        </p:txBody>
      </p:sp>
      <p:sp>
        <p:nvSpPr>
          <p:cNvPr id="3" name="Content Placeholder 2">
            <a:extLst>
              <a:ext uri="{FF2B5EF4-FFF2-40B4-BE49-F238E27FC236}">
                <a16:creationId xmlns:a16="http://schemas.microsoft.com/office/drawing/2014/main" id="{A201C2F1-77F5-44DF-AC26-6FE3A1955AD0}"/>
              </a:ext>
            </a:extLst>
          </p:cNvPr>
          <p:cNvSpPr>
            <a:spLocks noGrp="1"/>
          </p:cNvSpPr>
          <p:nvPr>
            <p:ph idx="1"/>
          </p:nvPr>
        </p:nvSpPr>
        <p:spPr>
          <a:xfrm>
            <a:off x="6082111" y="901652"/>
            <a:ext cx="5306084" cy="5230634"/>
          </a:xfrm>
        </p:spPr>
        <p:txBody>
          <a:bodyPr anchor="ctr">
            <a:normAutofit/>
          </a:bodyPr>
          <a:lstStyle/>
          <a:p>
            <a:pPr marL="514350" indent="-514350">
              <a:buAutoNum type="alphaUcParenR"/>
            </a:pPr>
            <a:r>
              <a:rPr lang="en-US" sz="3600" dirty="0">
                <a:solidFill>
                  <a:srgbClr val="000000"/>
                </a:solidFill>
              </a:rPr>
              <a:t>40% residential,</a:t>
            </a:r>
            <a:br>
              <a:rPr lang="en-US" sz="3600" dirty="0">
                <a:solidFill>
                  <a:srgbClr val="000000"/>
                </a:solidFill>
              </a:rPr>
            </a:br>
            <a:r>
              <a:rPr lang="en-US" sz="3600" dirty="0">
                <a:solidFill>
                  <a:srgbClr val="000000"/>
                </a:solidFill>
              </a:rPr>
              <a:t>52% business</a:t>
            </a:r>
          </a:p>
          <a:p>
            <a:pPr marL="514350" indent="-514350">
              <a:buAutoNum type="alphaUcParenR"/>
            </a:pPr>
            <a:r>
              <a:rPr lang="en-US" sz="3600" dirty="0">
                <a:solidFill>
                  <a:srgbClr val="000000"/>
                </a:solidFill>
              </a:rPr>
              <a:t>18% residential,</a:t>
            </a:r>
            <a:br>
              <a:rPr lang="en-US" sz="3600" dirty="0">
                <a:solidFill>
                  <a:srgbClr val="000000"/>
                </a:solidFill>
              </a:rPr>
            </a:br>
            <a:r>
              <a:rPr lang="en-US" sz="3600" dirty="0">
                <a:solidFill>
                  <a:srgbClr val="000000"/>
                </a:solidFill>
              </a:rPr>
              <a:t>25% business</a:t>
            </a:r>
          </a:p>
          <a:p>
            <a:pPr marL="514350" indent="-514350">
              <a:buAutoNum type="alphaUcParenR"/>
            </a:pPr>
            <a:r>
              <a:rPr lang="en-US" sz="3600" dirty="0">
                <a:solidFill>
                  <a:srgbClr val="000000"/>
                </a:solidFill>
              </a:rPr>
              <a:t>11% residential,</a:t>
            </a:r>
            <a:br>
              <a:rPr lang="en-US" sz="3600" dirty="0">
                <a:solidFill>
                  <a:srgbClr val="000000"/>
                </a:solidFill>
              </a:rPr>
            </a:br>
            <a:r>
              <a:rPr lang="en-US" sz="3600" dirty="0">
                <a:solidFill>
                  <a:srgbClr val="000000"/>
                </a:solidFill>
              </a:rPr>
              <a:t>18% business</a:t>
            </a:r>
          </a:p>
          <a:p>
            <a:pPr marL="514350" indent="-514350">
              <a:buAutoNum type="alphaUcParenR"/>
            </a:pPr>
            <a:r>
              <a:rPr lang="en-US" sz="3600" dirty="0">
                <a:solidFill>
                  <a:srgbClr val="000000"/>
                </a:solidFill>
              </a:rPr>
              <a:t>12% residential,</a:t>
            </a:r>
            <a:br>
              <a:rPr lang="en-US" sz="3600" dirty="0">
                <a:solidFill>
                  <a:srgbClr val="000000"/>
                </a:solidFill>
              </a:rPr>
            </a:br>
            <a:r>
              <a:rPr lang="en-US" sz="3600" dirty="0">
                <a:solidFill>
                  <a:srgbClr val="000000"/>
                </a:solidFill>
              </a:rPr>
              <a:t>65% business</a:t>
            </a:r>
          </a:p>
        </p:txBody>
      </p:sp>
    </p:spTree>
    <p:extLst>
      <p:ext uri="{BB962C8B-B14F-4D97-AF65-F5344CB8AC3E}">
        <p14:creationId xmlns:p14="http://schemas.microsoft.com/office/powerpoint/2010/main" val="2388704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factory next to a building&#10;&#10;Description automatically generated">
            <a:extLst>
              <a:ext uri="{FF2B5EF4-FFF2-40B4-BE49-F238E27FC236}">
                <a16:creationId xmlns:a16="http://schemas.microsoft.com/office/drawing/2014/main" id="{565A5807-F888-4FBD-8BB9-AC6515FF5D60}"/>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1630" r="5180" b="1"/>
          <a:stretch/>
        </p:blipFill>
        <p:spPr>
          <a:xfrm>
            <a:off x="5797543" y="10"/>
            <a:ext cx="6394152" cy="6857990"/>
          </a:xfrm>
          <a:prstGeom prst="rect">
            <a:avLst/>
          </a:prstGeom>
        </p:spPr>
      </p:pic>
      <p:pic>
        <p:nvPicPr>
          <p:cNvPr id="20" name="Picture 1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F257F94F-E755-4A74-AA4B-0206EBD8B4A1}"/>
              </a:ext>
            </a:extLst>
          </p:cNvPr>
          <p:cNvSpPr>
            <a:spLocks noGrp="1"/>
          </p:cNvSpPr>
          <p:nvPr>
            <p:ph idx="1"/>
          </p:nvPr>
        </p:nvSpPr>
        <p:spPr>
          <a:xfrm>
            <a:off x="672262" y="99261"/>
            <a:ext cx="4706803" cy="5412044"/>
          </a:xfrm>
        </p:spPr>
        <p:txBody>
          <a:bodyPr anchor="ctr">
            <a:normAutofit/>
          </a:bodyPr>
          <a:lstStyle/>
          <a:p>
            <a:pPr marL="0" indent="0">
              <a:buNone/>
            </a:pPr>
            <a:r>
              <a:rPr lang="en-US" sz="3600" b="1" dirty="0">
                <a:solidFill>
                  <a:srgbClr val="FF0000"/>
                </a:solidFill>
              </a:rPr>
              <a:t>ANSWER:  B  </a:t>
            </a:r>
          </a:p>
          <a:p>
            <a:pPr marL="0" indent="0">
              <a:buNone/>
            </a:pPr>
            <a:r>
              <a:rPr lang="en-US" sz="3600" dirty="0">
                <a:solidFill>
                  <a:srgbClr val="000000"/>
                </a:solidFill>
              </a:rPr>
              <a:t>According to the NYC Department of Sanitation, NYC recycles only about</a:t>
            </a:r>
            <a:r>
              <a:rPr lang="en-US" sz="3600" dirty="0">
                <a:solidFill>
                  <a:srgbClr val="FF0000"/>
                </a:solidFill>
              </a:rPr>
              <a:t> </a:t>
            </a:r>
            <a:r>
              <a:rPr lang="en-US" sz="3600" b="1" dirty="0">
                <a:solidFill>
                  <a:srgbClr val="FF0000"/>
                </a:solidFill>
              </a:rPr>
              <a:t>20% of its garbage</a:t>
            </a:r>
            <a:r>
              <a:rPr lang="en-US" sz="3600" dirty="0">
                <a:solidFill>
                  <a:srgbClr val="000000"/>
                </a:solidFill>
              </a:rPr>
              <a:t>.  This compares to 50% in cities like San Francisco and Seattle.</a:t>
            </a:r>
          </a:p>
        </p:txBody>
      </p:sp>
    </p:spTree>
    <p:extLst>
      <p:ext uri="{BB962C8B-B14F-4D97-AF65-F5344CB8AC3E}">
        <p14:creationId xmlns:p14="http://schemas.microsoft.com/office/powerpoint/2010/main" val="2310253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829D7E-048F-4AF6-AAAA-80B6B97E0F85}"/>
              </a:ext>
            </a:extLst>
          </p:cNvPr>
          <p:cNvSpPr>
            <a:spLocks noGrp="1"/>
          </p:cNvSpPr>
          <p:nvPr>
            <p:ph type="title"/>
          </p:nvPr>
        </p:nvSpPr>
        <p:spPr>
          <a:xfrm>
            <a:off x="152400" y="813683"/>
            <a:ext cx="4156841" cy="5102208"/>
          </a:xfrm>
        </p:spPr>
        <p:txBody>
          <a:bodyPr>
            <a:normAutofit/>
          </a:bodyPr>
          <a:lstStyle/>
          <a:p>
            <a:r>
              <a:rPr lang="en-US" sz="3800" b="1" dirty="0">
                <a:solidFill>
                  <a:srgbClr val="FFFFFF"/>
                </a:solidFill>
                <a:latin typeface="Arial Black" panose="020B0A04020102020204" pitchFamily="34" charset="0"/>
              </a:rPr>
              <a:t>13. What percentage of ALL recyclable material in NYC is actually “captured” for recycling?</a:t>
            </a:r>
          </a:p>
        </p:txBody>
      </p:sp>
      <p:sp>
        <p:nvSpPr>
          <p:cNvPr id="3" name="Content Placeholder 2">
            <a:extLst>
              <a:ext uri="{FF2B5EF4-FFF2-40B4-BE49-F238E27FC236}">
                <a16:creationId xmlns:a16="http://schemas.microsoft.com/office/drawing/2014/main" id="{01D44A17-6781-466A-AE53-2E86D4E60FFC}"/>
              </a:ext>
            </a:extLst>
          </p:cNvPr>
          <p:cNvSpPr>
            <a:spLocks noGrp="1"/>
          </p:cNvSpPr>
          <p:nvPr>
            <p:ph idx="1"/>
          </p:nvPr>
        </p:nvSpPr>
        <p:spPr>
          <a:xfrm>
            <a:off x="7181850" y="685257"/>
            <a:ext cx="4223467" cy="5230634"/>
          </a:xfrm>
        </p:spPr>
        <p:txBody>
          <a:bodyPr anchor="ctr">
            <a:normAutofit/>
          </a:bodyPr>
          <a:lstStyle/>
          <a:p>
            <a:pPr marL="514350" indent="-514350">
              <a:buAutoNum type="alphaUcParenR"/>
            </a:pPr>
            <a:r>
              <a:rPr lang="en-US" sz="4800" dirty="0">
                <a:solidFill>
                  <a:srgbClr val="000000"/>
                </a:solidFill>
              </a:rPr>
              <a:t>  8%</a:t>
            </a:r>
          </a:p>
          <a:p>
            <a:pPr marL="514350" indent="-514350">
              <a:buAutoNum type="alphaUcParenR"/>
            </a:pPr>
            <a:r>
              <a:rPr lang="en-US" sz="4800" dirty="0">
                <a:solidFill>
                  <a:srgbClr val="000000"/>
                </a:solidFill>
              </a:rPr>
              <a:t>  53%</a:t>
            </a:r>
          </a:p>
          <a:p>
            <a:pPr marL="514350" indent="-514350">
              <a:buAutoNum type="alphaUcParenR"/>
            </a:pPr>
            <a:r>
              <a:rPr lang="en-US" sz="4800" dirty="0">
                <a:solidFill>
                  <a:srgbClr val="000000"/>
                </a:solidFill>
              </a:rPr>
              <a:t>  44%</a:t>
            </a:r>
          </a:p>
          <a:p>
            <a:pPr marL="514350" indent="-514350">
              <a:buAutoNum type="alphaUcParenR"/>
            </a:pPr>
            <a:r>
              <a:rPr lang="en-US" sz="4800" dirty="0">
                <a:solidFill>
                  <a:srgbClr val="000000"/>
                </a:solidFill>
              </a:rPr>
              <a:t>  20%</a:t>
            </a:r>
          </a:p>
        </p:txBody>
      </p:sp>
    </p:spTree>
    <p:extLst>
      <p:ext uri="{BB962C8B-B14F-4D97-AF65-F5344CB8AC3E}">
        <p14:creationId xmlns:p14="http://schemas.microsoft.com/office/powerpoint/2010/main" val="2589075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building, sitting, small, man&#10;&#10;Description automatically generated">
            <a:extLst>
              <a:ext uri="{FF2B5EF4-FFF2-40B4-BE49-F238E27FC236}">
                <a16:creationId xmlns:a16="http://schemas.microsoft.com/office/drawing/2014/main" id="{46039820-34DD-43C3-A860-06E3C8BC228E}"/>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9368" r="28395" b="-1"/>
          <a:stretch/>
        </p:blipFill>
        <p:spPr>
          <a:xfrm>
            <a:off x="5797543" y="10"/>
            <a:ext cx="6394152" cy="6857990"/>
          </a:xfrm>
          <a:prstGeom prst="rect">
            <a:avLst/>
          </a:prstGeom>
        </p:spPr>
      </p:pic>
      <p:pic>
        <p:nvPicPr>
          <p:cNvPr id="15" name="Picture 14">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56C70C28-EA37-497D-9FF6-F91D5E7CF242}"/>
              </a:ext>
            </a:extLst>
          </p:cNvPr>
          <p:cNvSpPr>
            <a:spLocks noGrp="1"/>
          </p:cNvSpPr>
          <p:nvPr>
            <p:ph idx="1"/>
          </p:nvPr>
        </p:nvSpPr>
        <p:spPr>
          <a:xfrm>
            <a:off x="804997" y="336468"/>
            <a:ext cx="4706803" cy="5201991"/>
          </a:xfrm>
        </p:spPr>
        <p:txBody>
          <a:bodyPr anchor="ctr">
            <a:normAutofit/>
          </a:bodyPr>
          <a:lstStyle/>
          <a:p>
            <a:pPr marL="0" indent="0">
              <a:buNone/>
            </a:pPr>
            <a:r>
              <a:rPr lang="en-US" sz="3600" b="1" dirty="0">
                <a:solidFill>
                  <a:srgbClr val="FF0000"/>
                </a:solidFill>
              </a:rPr>
              <a:t>ANSWER:  C  -  44% of ALL recyclables are “captured”</a:t>
            </a:r>
          </a:p>
          <a:p>
            <a:pPr marL="0" indent="0">
              <a:buNone/>
            </a:pPr>
            <a:r>
              <a:rPr lang="en-US" sz="3600" dirty="0">
                <a:solidFill>
                  <a:srgbClr val="000000"/>
                </a:solidFill>
              </a:rPr>
              <a:t>56% goes to landfills. Capture rates for various recyclable materials vary from 5% to 75%.</a:t>
            </a:r>
          </a:p>
        </p:txBody>
      </p:sp>
    </p:spTree>
    <p:extLst>
      <p:ext uri="{BB962C8B-B14F-4D97-AF65-F5344CB8AC3E}">
        <p14:creationId xmlns:p14="http://schemas.microsoft.com/office/powerpoint/2010/main" val="1024992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view of a beach&#10;&#10;Description automatically generated">
            <a:extLst>
              <a:ext uri="{FF2B5EF4-FFF2-40B4-BE49-F238E27FC236}">
                <a16:creationId xmlns:a16="http://schemas.microsoft.com/office/drawing/2014/main" id="{5D07AC54-74BF-4A0A-BA1E-7B0B29172A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812" y="37259"/>
            <a:ext cx="11080376" cy="6838670"/>
          </a:xfrm>
          <a:prstGeom prst="rect">
            <a:avLst/>
          </a:prstGeom>
        </p:spPr>
      </p:pic>
      <p:sp>
        <p:nvSpPr>
          <p:cNvPr id="6" name="TextBox 5">
            <a:extLst>
              <a:ext uri="{FF2B5EF4-FFF2-40B4-BE49-F238E27FC236}">
                <a16:creationId xmlns:a16="http://schemas.microsoft.com/office/drawing/2014/main" id="{82A90110-D165-464A-B6CE-4EBB950A9211}"/>
              </a:ext>
            </a:extLst>
          </p:cNvPr>
          <p:cNvSpPr txBox="1"/>
          <p:nvPr/>
        </p:nvSpPr>
        <p:spPr>
          <a:xfrm>
            <a:off x="1595718" y="860612"/>
            <a:ext cx="8175811" cy="1538883"/>
          </a:xfrm>
          <a:prstGeom prst="rect">
            <a:avLst/>
          </a:prstGeom>
          <a:noFill/>
        </p:spPr>
        <p:txBody>
          <a:bodyPr wrap="square" rtlCol="0">
            <a:spAutoFit/>
          </a:bodyPr>
          <a:lstStyle/>
          <a:p>
            <a:r>
              <a:rPr lang="en-US" sz="5400" dirty="0">
                <a:latin typeface="Eras Bold ITC" panose="020B0907030504020204" pitchFamily="34" charset="0"/>
              </a:rPr>
              <a:t>What happened?</a:t>
            </a:r>
          </a:p>
          <a:p>
            <a:r>
              <a:rPr lang="en-US" sz="4000" dirty="0">
                <a:latin typeface="Eras Demi ITC" panose="020B0805030504020804" pitchFamily="34" charset="0"/>
              </a:rPr>
              <a:t>Let’s test our knowledge . . .</a:t>
            </a:r>
          </a:p>
        </p:txBody>
      </p:sp>
    </p:spTree>
    <p:extLst>
      <p:ext uri="{BB962C8B-B14F-4D97-AF65-F5344CB8AC3E}">
        <p14:creationId xmlns:p14="http://schemas.microsoft.com/office/powerpoint/2010/main" val="2111456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248771B-7B0B-4B8F-ADFD-EE8764279543}"/>
              </a:ext>
            </a:extLst>
          </p:cNvPr>
          <p:cNvSpPr>
            <a:spLocks noGrp="1"/>
          </p:cNvSpPr>
          <p:nvPr>
            <p:ph type="title"/>
          </p:nvPr>
        </p:nvSpPr>
        <p:spPr>
          <a:xfrm>
            <a:off x="247650" y="801866"/>
            <a:ext cx="4248149" cy="5389384"/>
          </a:xfrm>
        </p:spPr>
        <p:txBody>
          <a:bodyPr>
            <a:normAutofit/>
          </a:bodyPr>
          <a:lstStyle/>
          <a:p>
            <a:r>
              <a:rPr lang="en-US" sz="4000" b="1" dirty="0">
                <a:solidFill>
                  <a:srgbClr val="FFFFFF"/>
                </a:solidFill>
                <a:latin typeface="Arial Black" panose="020B0A04020102020204" pitchFamily="34" charset="0"/>
              </a:rPr>
              <a:t>14. What percent of rigid plastic (cups, plates, cutlery) is captured for recycling?</a:t>
            </a:r>
          </a:p>
        </p:txBody>
      </p:sp>
      <p:sp>
        <p:nvSpPr>
          <p:cNvPr id="3" name="Content Placeholder 2">
            <a:extLst>
              <a:ext uri="{FF2B5EF4-FFF2-40B4-BE49-F238E27FC236}">
                <a16:creationId xmlns:a16="http://schemas.microsoft.com/office/drawing/2014/main" id="{31F3C1F5-CECC-4666-A449-90039CD596DD}"/>
              </a:ext>
            </a:extLst>
          </p:cNvPr>
          <p:cNvSpPr>
            <a:spLocks noGrp="1"/>
          </p:cNvSpPr>
          <p:nvPr>
            <p:ph idx="1"/>
          </p:nvPr>
        </p:nvSpPr>
        <p:spPr>
          <a:xfrm>
            <a:off x="7467600" y="801866"/>
            <a:ext cx="3929058" cy="5230634"/>
          </a:xfrm>
        </p:spPr>
        <p:txBody>
          <a:bodyPr anchor="ctr">
            <a:normAutofit/>
          </a:bodyPr>
          <a:lstStyle/>
          <a:p>
            <a:pPr marL="514350" indent="-514350">
              <a:buAutoNum type="alphaUcParenR"/>
            </a:pPr>
            <a:r>
              <a:rPr lang="en-US" sz="4400" dirty="0">
                <a:solidFill>
                  <a:srgbClr val="000000"/>
                </a:solidFill>
              </a:rPr>
              <a:t> 12%</a:t>
            </a:r>
          </a:p>
          <a:p>
            <a:pPr marL="514350" indent="-514350">
              <a:buAutoNum type="alphaUcParenR"/>
            </a:pPr>
            <a:r>
              <a:rPr lang="en-US" sz="4400" dirty="0">
                <a:solidFill>
                  <a:srgbClr val="000000"/>
                </a:solidFill>
              </a:rPr>
              <a:t> 37%</a:t>
            </a:r>
          </a:p>
          <a:p>
            <a:pPr marL="514350" indent="-514350">
              <a:buAutoNum type="alphaUcParenR"/>
            </a:pPr>
            <a:r>
              <a:rPr lang="en-US" sz="4400" dirty="0">
                <a:solidFill>
                  <a:srgbClr val="000000"/>
                </a:solidFill>
              </a:rPr>
              <a:t> 5%</a:t>
            </a:r>
          </a:p>
          <a:p>
            <a:pPr marL="514350" indent="-514350">
              <a:buAutoNum type="alphaUcParenR"/>
            </a:pPr>
            <a:r>
              <a:rPr lang="en-US" sz="4400" dirty="0">
                <a:solidFill>
                  <a:srgbClr val="000000"/>
                </a:solidFill>
              </a:rPr>
              <a:t> 21%</a:t>
            </a:r>
          </a:p>
          <a:p>
            <a:pPr marL="0" indent="0">
              <a:buNone/>
            </a:pPr>
            <a:endParaRPr lang="en-US" sz="2400" dirty="0">
              <a:solidFill>
                <a:srgbClr val="000000"/>
              </a:solidFill>
            </a:endParaRPr>
          </a:p>
        </p:txBody>
      </p:sp>
    </p:spTree>
    <p:extLst>
      <p:ext uri="{BB962C8B-B14F-4D97-AF65-F5344CB8AC3E}">
        <p14:creationId xmlns:p14="http://schemas.microsoft.com/office/powerpoint/2010/main" val="3864817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cup, table, coffee, water&#10;&#10;Description automatically generated">
            <a:extLst>
              <a:ext uri="{FF2B5EF4-FFF2-40B4-BE49-F238E27FC236}">
                <a16:creationId xmlns:a16="http://schemas.microsoft.com/office/drawing/2014/main" id="{46F66361-C03A-4F0F-8694-FF13AEEF69FF}"/>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6469" r="16168"/>
          <a:stretch/>
        </p:blipFill>
        <p:spPr>
          <a:xfrm>
            <a:off x="5839106" y="0"/>
            <a:ext cx="6394152" cy="7426036"/>
          </a:xfrm>
          <a:prstGeom prst="rect">
            <a:avLst/>
          </a:prstGeom>
        </p:spPr>
      </p:pic>
      <p:pic>
        <p:nvPicPr>
          <p:cNvPr id="15" name="Picture 14">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456E0C7B-104D-45CA-B237-6B7AC8338C2C}"/>
              </a:ext>
            </a:extLst>
          </p:cNvPr>
          <p:cNvSpPr>
            <a:spLocks noGrp="1"/>
          </p:cNvSpPr>
          <p:nvPr>
            <p:ph idx="1"/>
          </p:nvPr>
        </p:nvSpPr>
        <p:spPr>
          <a:xfrm>
            <a:off x="679247" y="354947"/>
            <a:ext cx="4348894" cy="5285118"/>
          </a:xfrm>
        </p:spPr>
        <p:txBody>
          <a:bodyPr anchor="ctr">
            <a:noAutofit/>
          </a:bodyPr>
          <a:lstStyle/>
          <a:p>
            <a:pPr marL="0" indent="0">
              <a:buNone/>
            </a:pPr>
            <a:r>
              <a:rPr lang="en-US" sz="4000" b="1" dirty="0">
                <a:solidFill>
                  <a:srgbClr val="FF0000"/>
                </a:solidFill>
              </a:rPr>
              <a:t>ANSWER:  C  - 5%</a:t>
            </a:r>
          </a:p>
          <a:p>
            <a:pPr marL="0" indent="0">
              <a:buNone/>
            </a:pPr>
            <a:r>
              <a:rPr lang="en-US" sz="4000" dirty="0">
                <a:solidFill>
                  <a:srgbClr val="000000"/>
                </a:solidFill>
              </a:rPr>
              <a:t>Only 5% of plastic dishware – rigid items like cups, plates and cutlery – is captured for recycling, the lowest capture rate for all recyclables.</a:t>
            </a:r>
          </a:p>
        </p:txBody>
      </p:sp>
    </p:spTree>
    <p:extLst>
      <p:ext uri="{BB962C8B-B14F-4D97-AF65-F5344CB8AC3E}">
        <p14:creationId xmlns:p14="http://schemas.microsoft.com/office/powerpoint/2010/main" val="36425963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Title 1">
            <a:extLst>
              <a:ext uri="{FF2B5EF4-FFF2-40B4-BE49-F238E27FC236}">
                <a16:creationId xmlns:a16="http://schemas.microsoft.com/office/drawing/2014/main" id="{A852CEEC-E814-4D4A-ADB0-9EAF3A95FBEC}"/>
              </a:ext>
            </a:extLst>
          </p:cNvPr>
          <p:cNvSpPr>
            <a:spLocks noGrp="1"/>
          </p:cNvSpPr>
          <p:nvPr>
            <p:ph type="title"/>
          </p:nvPr>
        </p:nvSpPr>
        <p:spPr>
          <a:xfrm>
            <a:off x="266700" y="287564"/>
            <a:ext cx="4229100" cy="6076950"/>
          </a:xfrm>
        </p:spPr>
        <p:txBody>
          <a:bodyPr>
            <a:normAutofit/>
          </a:bodyPr>
          <a:lstStyle/>
          <a:p>
            <a:r>
              <a:rPr lang="en-US" b="1" dirty="0">
                <a:solidFill>
                  <a:srgbClr val="FFFFFF"/>
                </a:solidFill>
                <a:latin typeface="Arial Black" panose="020B0A04020102020204" pitchFamily="34" charset="0"/>
              </a:rPr>
              <a:t>15. What recyclable item has the highest rate of “capture” for recycling  in NYC?</a:t>
            </a:r>
          </a:p>
        </p:txBody>
      </p:sp>
      <p:sp>
        <p:nvSpPr>
          <p:cNvPr id="12" name="Rectangle 11">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85B3F72-F46F-4249-8190-BE378F779B4A}"/>
              </a:ext>
            </a:extLst>
          </p:cNvPr>
          <p:cNvSpPr>
            <a:spLocks noGrp="1"/>
          </p:cNvSpPr>
          <p:nvPr>
            <p:ph idx="1"/>
          </p:nvPr>
        </p:nvSpPr>
        <p:spPr>
          <a:xfrm>
            <a:off x="7162800" y="804672"/>
            <a:ext cx="4230624" cy="5230368"/>
          </a:xfrm>
        </p:spPr>
        <p:txBody>
          <a:bodyPr anchor="ctr">
            <a:normAutofit/>
          </a:bodyPr>
          <a:lstStyle/>
          <a:p>
            <a:pPr marL="514350" indent="-514350">
              <a:buAutoNum type="alphaUcParenR"/>
            </a:pPr>
            <a:r>
              <a:rPr lang="en-US" sz="4800" dirty="0">
                <a:solidFill>
                  <a:srgbClr val="000000"/>
                </a:solidFill>
              </a:rPr>
              <a:t> Paper</a:t>
            </a:r>
          </a:p>
          <a:p>
            <a:pPr marL="514350" indent="-514350">
              <a:buAutoNum type="alphaUcParenR"/>
            </a:pPr>
            <a:r>
              <a:rPr lang="en-US" sz="4800" dirty="0">
                <a:solidFill>
                  <a:srgbClr val="000000"/>
                </a:solidFill>
              </a:rPr>
              <a:t> Cardboard</a:t>
            </a:r>
          </a:p>
          <a:p>
            <a:pPr marL="514350" indent="-514350">
              <a:buAutoNum type="alphaUcParenR"/>
            </a:pPr>
            <a:r>
              <a:rPr lang="en-US" sz="4800" dirty="0">
                <a:solidFill>
                  <a:srgbClr val="000000"/>
                </a:solidFill>
              </a:rPr>
              <a:t> Aluminum</a:t>
            </a:r>
          </a:p>
          <a:p>
            <a:pPr marL="514350" indent="-514350">
              <a:buAutoNum type="alphaUcParenR"/>
            </a:pPr>
            <a:r>
              <a:rPr lang="en-US" sz="4800" dirty="0">
                <a:solidFill>
                  <a:srgbClr val="000000"/>
                </a:solidFill>
              </a:rPr>
              <a:t> Glass</a:t>
            </a:r>
          </a:p>
          <a:p>
            <a:pPr marL="514350" indent="-514350">
              <a:buAutoNum type="alphaUcParenR"/>
            </a:pPr>
            <a:endParaRPr lang="en-US" sz="2400" dirty="0">
              <a:solidFill>
                <a:srgbClr val="000000"/>
              </a:solidFill>
            </a:endParaRPr>
          </a:p>
        </p:txBody>
      </p:sp>
    </p:spTree>
    <p:extLst>
      <p:ext uri="{BB962C8B-B14F-4D97-AF65-F5344CB8AC3E}">
        <p14:creationId xmlns:p14="http://schemas.microsoft.com/office/powerpoint/2010/main" val="3482022252"/>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building, roof, window&#10;&#10;Description automatically generated">
            <a:extLst>
              <a:ext uri="{FF2B5EF4-FFF2-40B4-BE49-F238E27FC236}">
                <a16:creationId xmlns:a16="http://schemas.microsoft.com/office/drawing/2014/main" id="{667BE2D5-C497-4178-940D-081AD10B9616}"/>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4349" r="2" b="4150"/>
          <a:stretch/>
        </p:blipFill>
        <p:spPr>
          <a:xfrm>
            <a:off x="6083786" y="136485"/>
            <a:ext cx="6261330" cy="3102016"/>
          </a:xfrm>
          <a:prstGeom prst="rect">
            <a:avLst/>
          </a:prstGeom>
          <a:effectLst>
            <a:softEdge rad="533400"/>
          </a:effectLst>
        </p:spPr>
      </p:pic>
      <p:pic>
        <p:nvPicPr>
          <p:cNvPr id="7" name="Picture 6" descr="A picture containing indoor, green, container, table&#10;&#10;Description automatically generated">
            <a:extLst>
              <a:ext uri="{FF2B5EF4-FFF2-40B4-BE49-F238E27FC236}">
                <a16:creationId xmlns:a16="http://schemas.microsoft.com/office/drawing/2014/main" id="{CFBCAB60-B3AD-47CB-97E9-57FA02485D7B}"/>
              </a:ext>
            </a:extLst>
          </p:cNvPr>
          <p:cNvPicPr>
            <a:picLocks noChangeAspect="1"/>
          </p:cNvPicPr>
          <p:nvPr/>
        </p:nvPicPr>
        <p:blipFill rotWithShape="1">
          <a:blip r:embed="rId3">
            <a:extLst>
              <a:ext uri="{28A0092B-C50C-407E-A947-70E740481C1C}">
                <a14:useLocalDpi xmlns:a14="http://schemas.microsoft.com/office/drawing/2010/main" val="0"/>
              </a:ext>
            </a:extLst>
          </a:blip>
          <a:srcRect t="24713" r="-1" b="7987"/>
          <a:stretch/>
        </p:blipFill>
        <p:spPr>
          <a:xfrm>
            <a:off x="6497114" y="2952750"/>
            <a:ext cx="6263640" cy="4495800"/>
          </a:xfrm>
          <a:prstGeom prst="rect">
            <a:avLst/>
          </a:prstGeom>
          <a:effectLst>
            <a:softEdge rad="533400"/>
          </a:effectLst>
        </p:spPr>
      </p:pic>
      <p:pic>
        <p:nvPicPr>
          <p:cNvPr id="12" name="Picture 11">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28BC03F2-CFD1-4F9D-92A8-CAED192E39BC}"/>
              </a:ext>
            </a:extLst>
          </p:cNvPr>
          <p:cNvSpPr>
            <a:spLocks noGrp="1"/>
          </p:cNvSpPr>
          <p:nvPr>
            <p:ph idx="1"/>
          </p:nvPr>
        </p:nvSpPr>
        <p:spPr>
          <a:xfrm>
            <a:off x="659854" y="137204"/>
            <a:ext cx="4260489" cy="5063446"/>
          </a:xfrm>
        </p:spPr>
        <p:txBody>
          <a:bodyPr anchor="ctr">
            <a:normAutofit/>
          </a:bodyPr>
          <a:lstStyle/>
          <a:p>
            <a:pPr marL="0" indent="0">
              <a:buNone/>
            </a:pPr>
            <a:r>
              <a:rPr lang="en-US" sz="3600" b="1" dirty="0">
                <a:solidFill>
                  <a:srgbClr val="FF0000"/>
                </a:solidFill>
              </a:rPr>
              <a:t>ANSWER:  D</a:t>
            </a:r>
          </a:p>
          <a:p>
            <a:pPr marL="0" indent="0">
              <a:buNone/>
            </a:pPr>
            <a:r>
              <a:rPr lang="en-US" sz="3600" b="1" dirty="0">
                <a:solidFill>
                  <a:srgbClr val="FF0000"/>
                </a:solidFill>
              </a:rPr>
              <a:t>75% of container glass </a:t>
            </a:r>
            <a:r>
              <a:rPr lang="en-US" sz="3600" dirty="0">
                <a:solidFill>
                  <a:srgbClr val="000000"/>
                </a:solidFill>
              </a:rPr>
              <a:t>is captured for recycling.  A close second is </a:t>
            </a:r>
            <a:r>
              <a:rPr lang="en-US" sz="3600" b="1" dirty="0">
                <a:solidFill>
                  <a:srgbClr val="FF0000"/>
                </a:solidFill>
              </a:rPr>
              <a:t>cardboard at 71%</a:t>
            </a:r>
            <a:r>
              <a:rPr lang="en-US" sz="3600" b="1" dirty="0">
                <a:solidFill>
                  <a:srgbClr val="000000"/>
                </a:solidFill>
              </a:rPr>
              <a:t>.  </a:t>
            </a:r>
            <a:r>
              <a:rPr lang="en-US" sz="3600" dirty="0">
                <a:solidFill>
                  <a:srgbClr val="000000"/>
                </a:solidFill>
              </a:rPr>
              <a:t>NYC makes money on glass and cardboard recycling</a:t>
            </a:r>
            <a:r>
              <a:rPr lang="en-US" sz="3200" dirty="0">
                <a:solidFill>
                  <a:srgbClr val="000000"/>
                </a:solidFill>
              </a:rPr>
              <a:t>.</a:t>
            </a:r>
          </a:p>
        </p:txBody>
      </p:sp>
    </p:spTree>
    <p:extLst>
      <p:ext uri="{BB962C8B-B14F-4D97-AF65-F5344CB8AC3E}">
        <p14:creationId xmlns:p14="http://schemas.microsoft.com/office/powerpoint/2010/main" val="1400913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81D13A6-F80A-44CE-A6C9-09C11E1B78E7}"/>
              </a:ext>
            </a:extLst>
          </p:cNvPr>
          <p:cNvSpPr>
            <a:spLocks noGrp="1"/>
          </p:cNvSpPr>
          <p:nvPr>
            <p:ph type="title"/>
          </p:nvPr>
        </p:nvSpPr>
        <p:spPr>
          <a:xfrm>
            <a:off x="171451" y="1009650"/>
            <a:ext cx="3909190" cy="4838700"/>
          </a:xfrm>
        </p:spPr>
        <p:txBody>
          <a:bodyPr>
            <a:noAutofit/>
          </a:bodyPr>
          <a:lstStyle/>
          <a:p>
            <a:r>
              <a:rPr lang="en-US" sz="4000" b="1" dirty="0">
                <a:solidFill>
                  <a:srgbClr val="FFFFFF"/>
                </a:solidFill>
                <a:latin typeface="Arial Black" panose="020B0A04020102020204" pitchFamily="34" charset="0"/>
              </a:rPr>
              <a:t>16. A number in the arrows at the bottom of a container means the container is recyclable.</a:t>
            </a:r>
          </a:p>
        </p:txBody>
      </p:sp>
      <p:sp>
        <p:nvSpPr>
          <p:cNvPr id="3" name="Content Placeholder 2">
            <a:extLst>
              <a:ext uri="{FF2B5EF4-FFF2-40B4-BE49-F238E27FC236}">
                <a16:creationId xmlns:a16="http://schemas.microsoft.com/office/drawing/2014/main" id="{EA89B8B0-86D7-4A69-A853-41FE2C72B353}"/>
              </a:ext>
            </a:extLst>
          </p:cNvPr>
          <p:cNvSpPr>
            <a:spLocks noGrp="1"/>
          </p:cNvSpPr>
          <p:nvPr>
            <p:ph idx="1"/>
          </p:nvPr>
        </p:nvSpPr>
        <p:spPr>
          <a:xfrm>
            <a:off x="7505700" y="801866"/>
            <a:ext cx="3890958" cy="5230634"/>
          </a:xfrm>
        </p:spPr>
        <p:txBody>
          <a:bodyPr anchor="ctr">
            <a:normAutofit/>
          </a:bodyPr>
          <a:lstStyle/>
          <a:p>
            <a:pPr marL="514350" indent="-514350">
              <a:buAutoNum type="alphaUcParenR"/>
            </a:pPr>
            <a:r>
              <a:rPr lang="en-US" sz="4800" dirty="0">
                <a:solidFill>
                  <a:srgbClr val="000000"/>
                </a:solidFill>
              </a:rPr>
              <a:t> TRUE</a:t>
            </a:r>
          </a:p>
          <a:p>
            <a:pPr marL="514350" indent="-514350">
              <a:buAutoNum type="alphaUcParenR"/>
            </a:pPr>
            <a:r>
              <a:rPr lang="en-US" sz="4800" dirty="0">
                <a:solidFill>
                  <a:srgbClr val="000000"/>
                </a:solidFill>
              </a:rPr>
              <a:t> FALSE</a:t>
            </a:r>
          </a:p>
          <a:p>
            <a:pPr marL="514350" indent="-514350">
              <a:buAutoNum type="alphaUcParenR"/>
            </a:pPr>
            <a:endParaRPr lang="en-US" sz="2400" dirty="0">
              <a:solidFill>
                <a:srgbClr val="000000"/>
              </a:solidFill>
            </a:endParaRPr>
          </a:p>
        </p:txBody>
      </p:sp>
    </p:spTree>
    <p:extLst>
      <p:ext uri="{BB962C8B-B14F-4D97-AF65-F5344CB8AC3E}">
        <p14:creationId xmlns:p14="http://schemas.microsoft.com/office/powerpoint/2010/main" val="15274691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refrigerator, sign&#10;&#10;Description automatically generated">
            <a:extLst>
              <a:ext uri="{FF2B5EF4-FFF2-40B4-BE49-F238E27FC236}">
                <a16:creationId xmlns:a16="http://schemas.microsoft.com/office/drawing/2014/main" id="{45819EB1-87B0-412D-B55F-6F024A8650E1}"/>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790" r="-3" b="-3"/>
          <a:stretch/>
        </p:blipFill>
        <p:spPr>
          <a:xfrm>
            <a:off x="5496350" y="0"/>
            <a:ext cx="6394152" cy="7455877"/>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873ACCE3-CE18-443D-AEF3-364224F96538}"/>
              </a:ext>
            </a:extLst>
          </p:cNvPr>
          <p:cNvSpPr>
            <a:spLocks noGrp="1"/>
          </p:cNvSpPr>
          <p:nvPr>
            <p:ph idx="1"/>
          </p:nvPr>
        </p:nvSpPr>
        <p:spPr>
          <a:xfrm>
            <a:off x="804997" y="821635"/>
            <a:ext cx="4389855" cy="5239338"/>
          </a:xfrm>
        </p:spPr>
        <p:txBody>
          <a:bodyPr anchor="ctr">
            <a:normAutofit/>
          </a:bodyPr>
          <a:lstStyle/>
          <a:p>
            <a:pPr marL="0" indent="0">
              <a:buNone/>
            </a:pPr>
            <a:r>
              <a:rPr lang="en-US" sz="3200" b="1" dirty="0">
                <a:solidFill>
                  <a:srgbClr val="FF0000"/>
                </a:solidFill>
              </a:rPr>
              <a:t>ANSWER:  B – numbers indicate the type of plastic only</a:t>
            </a:r>
          </a:p>
          <a:p>
            <a:pPr marL="0" indent="0">
              <a:buNone/>
            </a:pPr>
            <a:r>
              <a:rPr lang="en-US" sz="3200" b="1" dirty="0">
                <a:solidFill>
                  <a:srgbClr val="FF0000"/>
                </a:solidFill>
              </a:rPr>
              <a:t>#1 </a:t>
            </a:r>
            <a:r>
              <a:rPr lang="en-US" sz="3200" dirty="0">
                <a:solidFill>
                  <a:srgbClr val="000000"/>
                </a:solidFill>
              </a:rPr>
              <a:t>(water bottles) and </a:t>
            </a:r>
            <a:r>
              <a:rPr lang="en-US" sz="3200" b="1" dirty="0">
                <a:solidFill>
                  <a:srgbClr val="FF0000"/>
                </a:solidFill>
              </a:rPr>
              <a:t>#2 </a:t>
            </a:r>
            <a:r>
              <a:rPr lang="en-US" sz="3200" dirty="0">
                <a:solidFill>
                  <a:srgbClr val="000000"/>
                </a:solidFill>
              </a:rPr>
              <a:t>(laundry, milk bottles) </a:t>
            </a:r>
            <a:r>
              <a:rPr lang="en-US" sz="3200" b="1" dirty="0">
                <a:solidFill>
                  <a:srgbClr val="FF0000"/>
                </a:solidFill>
              </a:rPr>
              <a:t>are generally recyclable</a:t>
            </a:r>
            <a:r>
              <a:rPr lang="en-US" sz="3200" dirty="0">
                <a:solidFill>
                  <a:srgbClr val="000000"/>
                </a:solidFill>
              </a:rPr>
              <a:t>.</a:t>
            </a:r>
          </a:p>
          <a:p>
            <a:pPr marL="0" indent="0">
              <a:buNone/>
            </a:pPr>
            <a:r>
              <a:rPr lang="en-US" sz="3200" dirty="0">
                <a:solidFill>
                  <a:srgbClr val="000000"/>
                </a:solidFill>
              </a:rPr>
              <a:t>#s 3, 4, 5 and 7, are made of a mix of different kinds of plastics and are generally not recyclable.</a:t>
            </a:r>
          </a:p>
        </p:txBody>
      </p:sp>
    </p:spTree>
    <p:extLst>
      <p:ext uri="{BB962C8B-B14F-4D97-AF65-F5344CB8AC3E}">
        <p14:creationId xmlns:p14="http://schemas.microsoft.com/office/powerpoint/2010/main" val="166598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Title 1">
            <a:extLst>
              <a:ext uri="{FF2B5EF4-FFF2-40B4-BE49-F238E27FC236}">
                <a16:creationId xmlns:a16="http://schemas.microsoft.com/office/drawing/2014/main" id="{EEF288C2-7E1B-420A-AE2F-5568B03CA69A}"/>
              </a:ext>
            </a:extLst>
          </p:cNvPr>
          <p:cNvSpPr>
            <a:spLocks noGrp="1"/>
          </p:cNvSpPr>
          <p:nvPr>
            <p:ph type="title"/>
          </p:nvPr>
        </p:nvSpPr>
        <p:spPr>
          <a:xfrm>
            <a:off x="304800" y="441779"/>
            <a:ext cx="4191000" cy="6042478"/>
          </a:xfrm>
        </p:spPr>
        <p:txBody>
          <a:bodyPr>
            <a:normAutofit/>
          </a:bodyPr>
          <a:lstStyle/>
          <a:p>
            <a:r>
              <a:rPr lang="en-US" sz="4200" b="1" dirty="0">
                <a:solidFill>
                  <a:srgbClr val="FFFFFF"/>
                </a:solidFill>
                <a:latin typeface="Arial Black" panose="020B0A04020102020204" pitchFamily="34" charset="0"/>
              </a:rPr>
              <a:t>17. What constitutes the largest percentage of potentially recyclable material in NYC?</a:t>
            </a:r>
          </a:p>
        </p:txBody>
      </p:sp>
      <p:sp>
        <p:nvSpPr>
          <p:cNvPr id="12" name="Rectangle 11">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885A48C-79F8-4228-88D5-4E8AD0A9FE1E}"/>
              </a:ext>
            </a:extLst>
          </p:cNvPr>
          <p:cNvSpPr>
            <a:spLocks noGrp="1"/>
          </p:cNvSpPr>
          <p:nvPr>
            <p:ph idx="1"/>
          </p:nvPr>
        </p:nvSpPr>
        <p:spPr>
          <a:xfrm>
            <a:off x="6172200" y="804672"/>
            <a:ext cx="5221224" cy="5230368"/>
          </a:xfrm>
        </p:spPr>
        <p:txBody>
          <a:bodyPr anchor="ctr">
            <a:normAutofit/>
          </a:bodyPr>
          <a:lstStyle/>
          <a:p>
            <a:pPr marL="514350" indent="-514350">
              <a:buAutoNum type="alphaUcParenR"/>
            </a:pPr>
            <a:r>
              <a:rPr lang="en-US" sz="4400" dirty="0">
                <a:solidFill>
                  <a:srgbClr val="000000"/>
                </a:solidFill>
              </a:rPr>
              <a:t> Plastic</a:t>
            </a:r>
          </a:p>
          <a:p>
            <a:pPr marL="514350" indent="-514350">
              <a:buAutoNum type="alphaUcParenR"/>
            </a:pPr>
            <a:r>
              <a:rPr lang="en-US" sz="4400" dirty="0">
                <a:solidFill>
                  <a:srgbClr val="000000"/>
                </a:solidFill>
              </a:rPr>
              <a:t> Paper and cardboard</a:t>
            </a:r>
          </a:p>
          <a:p>
            <a:pPr marL="514350" indent="-514350">
              <a:buAutoNum type="alphaUcParenR"/>
            </a:pPr>
            <a:r>
              <a:rPr lang="en-US" sz="4400" dirty="0">
                <a:solidFill>
                  <a:srgbClr val="000000"/>
                </a:solidFill>
              </a:rPr>
              <a:t> Food waste</a:t>
            </a:r>
          </a:p>
          <a:p>
            <a:pPr marL="514350" indent="-514350">
              <a:buAutoNum type="alphaUcParenR"/>
            </a:pPr>
            <a:r>
              <a:rPr lang="en-US" sz="4400" dirty="0">
                <a:solidFill>
                  <a:srgbClr val="000000"/>
                </a:solidFill>
              </a:rPr>
              <a:t> Aluminum and other metals</a:t>
            </a:r>
          </a:p>
          <a:p>
            <a:pPr marL="514350" indent="-514350">
              <a:buAutoNum type="alphaUcParenR"/>
            </a:pPr>
            <a:endParaRPr lang="en-US" sz="2400" dirty="0">
              <a:solidFill>
                <a:srgbClr val="000000"/>
              </a:solidFill>
            </a:endParaRPr>
          </a:p>
        </p:txBody>
      </p:sp>
    </p:spTree>
    <p:extLst>
      <p:ext uri="{BB962C8B-B14F-4D97-AF65-F5344CB8AC3E}">
        <p14:creationId xmlns:p14="http://schemas.microsoft.com/office/powerpoint/2010/main" val="1086119517"/>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90CB66-2FB7-46BD-9556-2368613CB7D9}"/>
              </a:ext>
            </a:extLst>
          </p:cNvPr>
          <p:cNvSpPr>
            <a:spLocks noGrp="1"/>
          </p:cNvSpPr>
          <p:nvPr>
            <p:ph idx="1"/>
          </p:nvPr>
        </p:nvSpPr>
        <p:spPr>
          <a:xfrm>
            <a:off x="7696199" y="398173"/>
            <a:ext cx="3981449" cy="6234319"/>
          </a:xfrm>
        </p:spPr>
        <p:txBody>
          <a:bodyPr>
            <a:normAutofit/>
          </a:bodyPr>
          <a:lstStyle/>
          <a:p>
            <a:pPr marL="0" indent="0">
              <a:buNone/>
            </a:pPr>
            <a:r>
              <a:rPr lang="en-US" b="1" dirty="0">
                <a:solidFill>
                  <a:srgbClr val="FF0000"/>
                </a:solidFill>
              </a:rPr>
              <a:t>ANSWER:  C – one-third of residential waste is food scraps</a:t>
            </a:r>
          </a:p>
          <a:p>
            <a:pPr marL="0" indent="0">
              <a:buNone/>
            </a:pPr>
            <a:r>
              <a:rPr lang="en-US" dirty="0"/>
              <a:t>Food scraps can be composted and turned into fertilizers or biogas.  The city’s composting program has stalled. Only the largest restaurants are required to separate food scraps. Experts say money is the problem – composting currently costs far more than it can earn.</a:t>
            </a:r>
          </a:p>
          <a:p>
            <a:pPr marL="0" indent="0">
              <a:buNone/>
            </a:pPr>
            <a:endParaRPr lang="en-US" dirty="0"/>
          </a:p>
        </p:txBody>
      </p:sp>
      <p:pic>
        <p:nvPicPr>
          <p:cNvPr id="4" name="Picture 3" descr="A group of people standing around a table&#10;&#10;Description automatically generated">
            <a:extLst>
              <a:ext uri="{FF2B5EF4-FFF2-40B4-BE49-F238E27FC236}">
                <a16:creationId xmlns:a16="http://schemas.microsoft.com/office/drawing/2014/main" id="{8320FED4-7BC6-4052-90F2-66955C89410C}"/>
              </a:ext>
            </a:extLst>
          </p:cNvPr>
          <p:cNvPicPr>
            <a:picLocks noChangeAspect="1"/>
          </p:cNvPicPr>
          <p:nvPr/>
        </p:nvPicPr>
        <p:blipFill rotWithShape="1">
          <a:blip r:embed="rId3">
            <a:extLst>
              <a:ext uri="{28A0092B-C50C-407E-A947-70E740481C1C}">
                <a14:useLocalDpi xmlns:a14="http://schemas.microsoft.com/office/drawing/2010/main" val="0"/>
              </a:ext>
            </a:extLst>
          </a:blip>
          <a:srcRect r="13202"/>
          <a:stretch/>
        </p:blipFill>
        <p:spPr>
          <a:xfrm>
            <a:off x="-1" y="571499"/>
            <a:ext cx="7429501" cy="5706393"/>
          </a:xfrm>
          <a:prstGeom prst="rect">
            <a:avLst/>
          </a:prstGeom>
        </p:spPr>
      </p:pic>
    </p:spTree>
    <p:extLst>
      <p:ext uri="{BB962C8B-B14F-4D97-AF65-F5344CB8AC3E}">
        <p14:creationId xmlns:p14="http://schemas.microsoft.com/office/powerpoint/2010/main" val="2539099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Title 1">
            <a:extLst>
              <a:ext uri="{FF2B5EF4-FFF2-40B4-BE49-F238E27FC236}">
                <a16:creationId xmlns:a16="http://schemas.microsoft.com/office/drawing/2014/main" id="{5E62D1E5-4258-4E09-9F59-30064BC2E5F0}"/>
              </a:ext>
            </a:extLst>
          </p:cNvPr>
          <p:cNvSpPr>
            <a:spLocks noGrp="1"/>
          </p:cNvSpPr>
          <p:nvPr>
            <p:ph type="title"/>
          </p:nvPr>
        </p:nvSpPr>
        <p:spPr>
          <a:xfrm>
            <a:off x="228600" y="246696"/>
            <a:ext cx="4267200" cy="6344603"/>
          </a:xfrm>
        </p:spPr>
        <p:txBody>
          <a:bodyPr>
            <a:normAutofit/>
          </a:bodyPr>
          <a:lstStyle/>
          <a:p>
            <a:r>
              <a:rPr lang="en-US" sz="4200" b="1" dirty="0">
                <a:solidFill>
                  <a:srgbClr val="FFFFFF"/>
                </a:solidFill>
                <a:latin typeface="Arial Black" panose="020B0A04020102020204" pitchFamily="34" charset="0"/>
              </a:rPr>
              <a:t>18. NY State’s ban on single-use plastics takes effect Mar. 1, 2020. Which of these</a:t>
            </a:r>
            <a:br>
              <a:rPr lang="en-US" sz="4200" b="1" dirty="0">
                <a:solidFill>
                  <a:srgbClr val="FFFFFF"/>
                </a:solidFill>
                <a:latin typeface="Arial Black" panose="020B0A04020102020204" pitchFamily="34" charset="0"/>
              </a:rPr>
            </a:br>
            <a:r>
              <a:rPr lang="en-US" sz="4200" b="1" dirty="0">
                <a:solidFill>
                  <a:srgbClr val="FFFFFF"/>
                </a:solidFill>
                <a:latin typeface="Arial Black" panose="020B0A04020102020204" pitchFamily="34" charset="0"/>
              </a:rPr>
              <a:t>items are excluded?	</a:t>
            </a:r>
          </a:p>
        </p:txBody>
      </p:sp>
      <p:sp>
        <p:nvSpPr>
          <p:cNvPr id="12" name="Rectangle 11">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A5B3E86-E0EA-4548-80A1-733015602378}"/>
              </a:ext>
            </a:extLst>
          </p:cNvPr>
          <p:cNvSpPr>
            <a:spLocks noGrp="1"/>
          </p:cNvSpPr>
          <p:nvPr>
            <p:ph idx="1"/>
          </p:nvPr>
        </p:nvSpPr>
        <p:spPr>
          <a:xfrm>
            <a:off x="6326124" y="666750"/>
            <a:ext cx="5391150" cy="5368290"/>
          </a:xfrm>
        </p:spPr>
        <p:txBody>
          <a:bodyPr anchor="ctr">
            <a:normAutofit/>
          </a:bodyPr>
          <a:lstStyle/>
          <a:p>
            <a:pPr marL="514350" indent="-514350">
              <a:buAutoNum type="alphaUcParenR"/>
            </a:pPr>
            <a:r>
              <a:rPr lang="en-US" sz="3200" dirty="0">
                <a:solidFill>
                  <a:srgbClr val="000000"/>
                </a:solidFill>
              </a:rPr>
              <a:t>Plastic bags used by restaurants</a:t>
            </a:r>
          </a:p>
          <a:p>
            <a:pPr marL="514350" indent="-514350">
              <a:buAutoNum type="alphaUcParenR"/>
            </a:pPr>
            <a:r>
              <a:rPr lang="en-US" sz="3200" dirty="0">
                <a:solidFill>
                  <a:srgbClr val="000000"/>
                </a:solidFill>
              </a:rPr>
              <a:t>Plastic bags for bulk items (vegetables, fruits, etc.)</a:t>
            </a:r>
          </a:p>
          <a:p>
            <a:pPr marL="514350" indent="-514350">
              <a:buAutoNum type="alphaUcParenR"/>
            </a:pPr>
            <a:r>
              <a:rPr lang="en-US" sz="3200" dirty="0">
                <a:solidFill>
                  <a:srgbClr val="000000"/>
                </a:solidFill>
              </a:rPr>
              <a:t>Garment bags at dry cleaners</a:t>
            </a:r>
          </a:p>
          <a:p>
            <a:pPr marL="514350" indent="-514350">
              <a:buAutoNum type="alphaUcParenR"/>
            </a:pPr>
            <a:r>
              <a:rPr lang="en-US" sz="3200" dirty="0">
                <a:solidFill>
                  <a:srgbClr val="000000"/>
                </a:solidFill>
              </a:rPr>
              <a:t>Trash bags and recycling bags</a:t>
            </a:r>
          </a:p>
          <a:p>
            <a:pPr marL="514350" indent="-514350">
              <a:buAutoNum type="alphaUcParenR"/>
            </a:pPr>
            <a:r>
              <a:rPr lang="en-US" sz="3200" dirty="0">
                <a:solidFill>
                  <a:srgbClr val="000000"/>
                </a:solidFill>
              </a:rPr>
              <a:t>All of the above.</a:t>
            </a:r>
          </a:p>
          <a:p>
            <a:pPr marL="514350" indent="-514350">
              <a:buAutoNum type="alphaUcParenR"/>
            </a:pPr>
            <a:endParaRPr lang="en-US" sz="2400" dirty="0">
              <a:solidFill>
                <a:srgbClr val="000000"/>
              </a:solidFill>
            </a:endParaRPr>
          </a:p>
        </p:txBody>
      </p:sp>
    </p:spTree>
    <p:extLst>
      <p:ext uri="{BB962C8B-B14F-4D97-AF65-F5344CB8AC3E}">
        <p14:creationId xmlns:p14="http://schemas.microsoft.com/office/powerpoint/2010/main" val="1889100983"/>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E35C1B-53A0-4ADD-A33C-9643F2608939}"/>
              </a:ext>
            </a:extLst>
          </p:cNvPr>
          <p:cNvSpPr>
            <a:spLocks noGrp="1"/>
          </p:cNvSpPr>
          <p:nvPr>
            <p:ph idx="1"/>
          </p:nvPr>
        </p:nvSpPr>
        <p:spPr>
          <a:xfrm>
            <a:off x="838200" y="5092508"/>
            <a:ext cx="10515600" cy="1596634"/>
          </a:xfrm>
        </p:spPr>
        <p:txBody>
          <a:bodyPr>
            <a:normAutofit fontScale="85000" lnSpcReduction="20000"/>
          </a:bodyPr>
          <a:lstStyle/>
          <a:p>
            <a:pPr marL="0" indent="0">
              <a:buNone/>
            </a:pPr>
            <a:r>
              <a:rPr lang="en-US" b="1" dirty="0">
                <a:solidFill>
                  <a:srgbClr val="FF0000"/>
                </a:solidFill>
              </a:rPr>
              <a:t>ANSWER:  E – All of the above</a:t>
            </a:r>
          </a:p>
          <a:p>
            <a:pPr marL="0" indent="0">
              <a:buNone/>
            </a:pPr>
            <a:r>
              <a:rPr lang="en-US" dirty="0"/>
              <a:t>The NYS ban does not eliminate all single-use plastic bags. It is estimated that NYS uses 23 billion plastic bags each year, 50% of which end up in landfills, waterways or as trash. It is estimated that the ban will eliminate 12 billion gallons of oil used to make bags.</a:t>
            </a:r>
          </a:p>
        </p:txBody>
      </p:sp>
      <p:pic>
        <p:nvPicPr>
          <p:cNvPr id="5" name="Picture 4" descr="A picture containing man, sitting, standing, people&#10;&#10;Description automatically generated">
            <a:extLst>
              <a:ext uri="{FF2B5EF4-FFF2-40B4-BE49-F238E27FC236}">
                <a16:creationId xmlns:a16="http://schemas.microsoft.com/office/drawing/2014/main" id="{26EF3561-5B4F-41BE-8E86-EF51930A07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7176" y="117281"/>
            <a:ext cx="9146104" cy="4764209"/>
          </a:xfrm>
          <a:prstGeom prst="rect">
            <a:avLst/>
          </a:prstGeom>
        </p:spPr>
      </p:pic>
    </p:spTree>
    <p:extLst>
      <p:ext uri="{BB962C8B-B14F-4D97-AF65-F5344CB8AC3E}">
        <p14:creationId xmlns:p14="http://schemas.microsoft.com/office/powerpoint/2010/main" val="3638743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E0A9924-212C-406C-A843-7D77004590C7}"/>
              </a:ext>
            </a:extLst>
          </p:cNvPr>
          <p:cNvSpPr>
            <a:spLocks noGrp="1"/>
          </p:cNvSpPr>
          <p:nvPr>
            <p:ph type="title"/>
          </p:nvPr>
        </p:nvSpPr>
        <p:spPr>
          <a:xfrm>
            <a:off x="229263" y="1669771"/>
            <a:ext cx="3839156" cy="3922643"/>
          </a:xfrm>
        </p:spPr>
        <p:txBody>
          <a:bodyPr>
            <a:noAutofit/>
          </a:bodyPr>
          <a:lstStyle/>
          <a:p>
            <a:r>
              <a:rPr lang="en-US" sz="3400" b="1" dirty="0">
                <a:solidFill>
                  <a:srgbClr val="FFFFFF"/>
                </a:solidFill>
                <a:latin typeface="Arial Black" panose="020B0A04020102020204" pitchFamily="34" charset="0"/>
              </a:rPr>
              <a:t>1. Approximately, Americans use how many plastic drinking straws per day?</a:t>
            </a:r>
            <a:br>
              <a:rPr lang="en-US" sz="3400" b="1" dirty="0">
                <a:solidFill>
                  <a:srgbClr val="FFFFFF"/>
                </a:solidFill>
                <a:latin typeface="Arial Black" panose="020B0A04020102020204" pitchFamily="34" charset="0"/>
              </a:rPr>
            </a:br>
            <a:endParaRPr lang="en-US" sz="3400" b="1" dirty="0">
              <a:solidFill>
                <a:srgbClr val="FFFFFF"/>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CC14A12F-2A2B-4E0D-9CFE-5A62A8800D82}"/>
              </a:ext>
            </a:extLst>
          </p:cNvPr>
          <p:cNvSpPr>
            <a:spLocks noGrp="1"/>
          </p:cNvSpPr>
          <p:nvPr>
            <p:ph idx="1"/>
          </p:nvPr>
        </p:nvSpPr>
        <p:spPr>
          <a:xfrm>
            <a:off x="6779688" y="1106666"/>
            <a:ext cx="4087096" cy="5230634"/>
          </a:xfrm>
        </p:spPr>
        <p:txBody>
          <a:bodyPr anchor="ctr">
            <a:normAutofit/>
          </a:bodyPr>
          <a:lstStyle/>
          <a:p>
            <a:pPr marL="514350" indent="-514350">
              <a:buAutoNum type="alphaUcParenR"/>
            </a:pPr>
            <a:r>
              <a:rPr lang="en-US" sz="4000" dirty="0">
                <a:solidFill>
                  <a:srgbClr val="000000"/>
                </a:solidFill>
              </a:rPr>
              <a:t>25,000</a:t>
            </a:r>
          </a:p>
          <a:p>
            <a:pPr marL="514350" indent="-514350">
              <a:buAutoNum type="alphaUcParenR" startAt="2"/>
            </a:pPr>
            <a:r>
              <a:rPr lang="en-US" sz="4000" dirty="0">
                <a:solidFill>
                  <a:srgbClr val="000000"/>
                </a:solidFill>
              </a:rPr>
              <a:t>100,000</a:t>
            </a:r>
          </a:p>
          <a:p>
            <a:pPr marL="514350" indent="-514350">
              <a:buAutoNum type="alphaUcParenR" startAt="2"/>
            </a:pPr>
            <a:r>
              <a:rPr lang="en-US" sz="4000" dirty="0">
                <a:solidFill>
                  <a:srgbClr val="000000"/>
                </a:solidFill>
              </a:rPr>
              <a:t>250,000,000</a:t>
            </a:r>
          </a:p>
          <a:p>
            <a:pPr marL="514350" indent="-514350">
              <a:buAutoNum type="alphaUcParenR" startAt="2"/>
            </a:pPr>
            <a:r>
              <a:rPr lang="en-US" sz="4000" dirty="0">
                <a:solidFill>
                  <a:srgbClr val="000000"/>
                </a:solidFill>
              </a:rPr>
              <a:t>500,000,000</a:t>
            </a:r>
          </a:p>
          <a:p>
            <a:pPr marL="514350" indent="-514350">
              <a:buAutoNum type="alphaUcParenR" startAt="2"/>
            </a:pPr>
            <a:endParaRPr lang="en-US" sz="2400" dirty="0">
              <a:solidFill>
                <a:srgbClr val="000000"/>
              </a:solidFill>
            </a:endParaRPr>
          </a:p>
        </p:txBody>
      </p:sp>
    </p:spTree>
    <p:extLst>
      <p:ext uri="{BB962C8B-B14F-4D97-AF65-F5344CB8AC3E}">
        <p14:creationId xmlns:p14="http://schemas.microsoft.com/office/powerpoint/2010/main" val="20332800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8A2FD5-2D3E-4441-9E86-291999BDEDD2}"/>
              </a:ext>
            </a:extLst>
          </p:cNvPr>
          <p:cNvSpPr>
            <a:spLocks noGrp="1"/>
          </p:cNvSpPr>
          <p:nvPr>
            <p:ph type="title"/>
          </p:nvPr>
        </p:nvSpPr>
        <p:spPr>
          <a:xfrm>
            <a:off x="304801" y="1085850"/>
            <a:ext cx="4004440" cy="4337489"/>
          </a:xfrm>
        </p:spPr>
        <p:txBody>
          <a:bodyPr>
            <a:noAutofit/>
          </a:bodyPr>
          <a:lstStyle/>
          <a:p>
            <a:r>
              <a:rPr lang="en-US" dirty="0">
                <a:solidFill>
                  <a:srgbClr val="FFFFFF"/>
                </a:solidFill>
                <a:latin typeface="Arial Black" panose="020B0A04020102020204" pitchFamily="34" charset="0"/>
              </a:rPr>
              <a:t>19. How many U.S. states have passed plastic bans?</a:t>
            </a:r>
          </a:p>
        </p:txBody>
      </p:sp>
      <p:sp>
        <p:nvSpPr>
          <p:cNvPr id="3" name="Content Placeholder 2">
            <a:extLst>
              <a:ext uri="{FF2B5EF4-FFF2-40B4-BE49-F238E27FC236}">
                <a16:creationId xmlns:a16="http://schemas.microsoft.com/office/drawing/2014/main" id="{3307C803-CC7B-4803-B4D8-ECB82398BE62}"/>
              </a:ext>
            </a:extLst>
          </p:cNvPr>
          <p:cNvSpPr>
            <a:spLocks noGrp="1"/>
          </p:cNvSpPr>
          <p:nvPr>
            <p:ph idx="1"/>
          </p:nvPr>
        </p:nvSpPr>
        <p:spPr>
          <a:xfrm>
            <a:off x="6953250" y="801866"/>
            <a:ext cx="4443408" cy="5230634"/>
          </a:xfrm>
        </p:spPr>
        <p:txBody>
          <a:bodyPr anchor="ctr">
            <a:normAutofit/>
          </a:bodyPr>
          <a:lstStyle/>
          <a:p>
            <a:pPr marL="514350" indent="-514350">
              <a:buAutoNum type="alphaUcParenR"/>
            </a:pPr>
            <a:r>
              <a:rPr lang="en-US" sz="4800" dirty="0">
                <a:solidFill>
                  <a:srgbClr val="000000"/>
                </a:solidFill>
              </a:rPr>
              <a:t>  6</a:t>
            </a:r>
          </a:p>
          <a:p>
            <a:pPr marL="514350" indent="-514350">
              <a:buAutoNum type="alphaUcParenR"/>
            </a:pPr>
            <a:r>
              <a:rPr lang="en-US" sz="4800" dirty="0">
                <a:solidFill>
                  <a:srgbClr val="000000"/>
                </a:solidFill>
              </a:rPr>
              <a:t>  8</a:t>
            </a:r>
          </a:p>
          <a:p>
            <a:pPr marL="514350" indent="-514350">
              <a:buAutoNum type="alphaUcParenR"/>
            </a:pPr>
            <a:r>
              <a:rPr lang="en-US" sz="4800" dirty="0">
                <a:solidFill>
                  <a:srgbClr val="000000"/>
                </a:solidFill>
              </a:rPr>
              <a:t>  11</a:t>
            </a:r>
          </a:p>
          <a:p>
            <a:pPr marL="514350" indent="-514350">
              <a:buAutoNum type="alphaUcParenR"/>
            </a:pPr>
            <a:r>
              <a:rPr lang="en-US" sz="4800" dirty="0">
                <a:solidFill>
                  <a:srgbClr val="000000"/>
                </a:solidFill>
              </a:rPr>
              <a:t>  14</a:t>
            </a:r>
          </a:p>
          <a:p>
            <a:pPr marL="514350" indent="-514350">
              <a:buAutoNum type="alphaUcParenR"/>
            </a:pPr>
            <a:endParaRPr lang="en-US" sz="2400" dirty="0">
              <a:solidFill>
                <a:srgbClr val="000000"/>
              </a:solidFill>
            </a:endParaRPr>
          </a:p>
        </p:txBody>
      </p:sp>
    </p:spTree>
    <p:extLst>
      <p:ext uri="{BB962C8B-B14F-4D97-AF65-F5344CB8AC3E}">
        <p14:creationId xmlns:p14="http://schemas.microsoft.com/office/powerpoint/2010/main" val="7838910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outdoor, rock, grass, pile&#10;&#10;Description automatically generated">
            <a:extLst>
              <a:ext uri="{FF2B5EF4-FFF2-40B4-BE49-F238E27FC236}">
                <a16:creationId xmlns:a16="http://schemas.microsoft.com/office/drawing/2014/main" id="{DB9550EA-DC37-4E2F-A517-F9C8A1DD3C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29" y="419100"/>
            <a:ext cx="7251367" cy="5562600"/>
          </a:xfrm>
        </p:spPr>
      </p:pic>
      <p:sp>
        <p:nvSpPr>
          <p:cNvPr id="6" name="TextBox 5">
            <a:extLst>
              <a:ext uri="{FF2B5EF4-FFF2-40B4-BE49-F238E27FC236}">
                <a16:creationId xmlns:a16="http://schemas.microsoft.com/office/drawing/2014/main" id="{4214C490-A8AA-410A-BCB1-1C401E8401E1}"/>
              </a:ext>
            </a:extLst>
          </p:cNvPr>
          <p:cNvSpPr txBox="1"/>
          <p:nvPr/>
        </p:nvSpPr>
        <p:spPr>
          <a:xfrm>
            <a:off x="7543800" y="1066800"/>
            <a:ext cx="4171950" cy="4524315"/>
          </a:xfrm>
          <a:prstGeom prst="rect">
            <a:avLst/>
          </a:prstGeom>
          <a:noFill/>
        </p:spPr>
        <p:txBody>
          <a:bodyPr wrap="square" rtlCol="0">
            <a:spAutoFit/>
          </a:bodyPr>
          <a:lstStyle/>
          <a:p>
            <a:r>
              <a:rPr lang="en-US" sz="3200" b="1" dirty="0">
                <a:solidFill>
                  <a:srgbClr val="FF0000"/>
                </a:solidFill>
              </a:rPr>
              <a:t>ANSWER:  B – 8 States</a:t>
            </a:r>
          </a:p>
          <a:p>
            <a:r>
              <a:rPr lang="en-US" sz="3200" dirty="0"/>
              <a:t>California</a:t>
            </a:r>
          </a:p>
          <a:p>
            <a:r>
              <a:rPr lang="en-US" sz="3200" dirty="0"/>
              <a:t>Connecticut</a:t>
            </a:r>
          </a:p>
          <a:p>
            <a:r>
              <a:rPr lang="en-US" sz="3200" dirty="0"/>
              <a:t>Delaware</a:t>
            </a:r>
          </a:p>
          <a:p>
            <a:r>
              <a:rPr lang="en-US" sz="3200" dirty="0"/>
              <a:t>Hawaii</a:t>
            </a:r>
          </a:p>
          <a:p>
            <a:r>
              <a:rPr lang="en-US" sz="3200" dirty="0"/>
              <a:t>Maine</a:t>
            </a:r>
          </a:p>
          <a:p>
            <a:r>
              <a:rPr lang="en-US" sz="3200" dirty="0"/>
              <a:t>New York</a:t>
            </a:r>
          </a:p>
          <a:p>
            <a:r>
              <a:rPr lang="en-US" sz="3200" dirty="0"/>
              <a:t>Oregon</a:t>
            </a:r>
          </a:p>
          <a:p>
            <a:r>
              <a:rPr lang="en-US" sz="3200" dirty="0"/>
              <a:t>Vermont</a:t>
            </a:r>
          </a:p>
        </p:txBody>
      </p:sp>
    </p:spTree>
    <p:extLst>
      <p:ext uri="{BB962C8B-B14F-4D97-AF65-F5344CB8AC3E}">
        <p14:creationId xmlns:p14="http://schemas.microsoft.com/office/powerpoint/2010/main" val="25042654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DEB4B51-A0A3-4DCF-924F-80F767D23B93}"/>
              </a:ext>
            </a:extLst>
          </p:cNvPr>
          <p:cNvSpPr>
            <a:spLocks noGrp="1"/>
          </p:cNvSpPr>
          <p:nvPr>
            <p:ph type="title"/>
          </p:nvPr>
        </p:nvSpPr>
        <p:spPr>
          <a:xfrm>
            <a:off x="392429" y="2053641"/>
            <a:ext cx="3669161" cy="2760098"/>
          </a:xfrm>
        </p:spPr>
        <p:txBody>
          <a:bodyPr>
            <a:noAutofit/>
          </a:bodyPr>
          <a:lstStyle/>
          <a:p>
            <a:r>
              <a:rPr lang="en-US" sz="3600" dirty="0">
                <a:solidFill>
                  <a:srgbClr val="FFFFFF"/>
                </a:solidFill>
                <a:latin typeface="Arial Black" panose="020B0A04020102020204" pitchFamily="34" charset="0"/>
              </a:rPr>
              <a:t>20. How many U.S. states have passed laws prohibiting local areas from banning plastic bags?</a:t>
            </a:r>
          </a:p>
        </p:txBody>
      </p:sp>
      <p:sp>
        <p:nvSpPr>
          <p:cNvPr id="3" name="Content Placeholder 2">
            <a:extLst>
              <a:ext uri="{FF2B5EF4-FFF2-40B4-BE49-F238E27FC236}">
                <a16:creationId xmlns:a16="http://schemas.microsoft.com/office/drawing/2014/main" id="{FAA03A94-A01E-4ED5-8961-FB2676B2493F}"/>
              </a:ext>
            </a:extLst>
          </p:cNvPr>
          <p:cNvSpPr>
            <a:spLocks noGrp="1"/>
          </p:cNvSpPr>
          <p:nvPr>
            <p:ph idx="1"/>
          </p:nvPr>
        </p:nvSpPr>
        <p:spPr>
          <a:xfrm>
            <a:off x="7309774" y="801866"/>
            <a:ext cx="3510626" cy="5230634"/>
          </a:xfrm>
        </p:spPr>
        <p:txBody>
          <a:bodyPr anchor="ctr">
            <a:normAutofit/>
          </a:bodyPr>
          <a:lstStyle/>
          <a:p>
            <a:pPr marL="514350" indent="-514350">
              <a:buAutoNum type="alphaUcParenR"/>
            </a:pPr>
            <a:r>
              <a:rPr lang="en-US" sz="5400" dirty="0">
                <a:solidFill>
                  <a:srgbClr val="000000"/>
                </a:solidFill>
              </a:rPr>
              <a:t>  4</a:t>
            </a:r>
          </a:p>
          <a:p>
            <a:pPr marL="514350" indent="-514350">
              <a:buAutoNum type="alphaUcParenR"/>
            </a:pPr>
            <a:r>
              <a:rPr lang="en-US" sz="5400" dirty="0">
                <a:solidFill>
                  <a:srgbClr val="000000"/>
                </a:solidFill>
              </a:rPr>
              <a:t>  11</a:t>
            </a:r>
          </a:p>
          <a:p>
            <a:pPr marL="514350" indent="-514350">
              <a:buAutoNum type="alphaUcParenR"/>
            </a:pPr>
            <a:r>
              <a:rPr lang="en-US" sz="5400" dirty="0">
                <a:solidFill>
                  <a:srgbClr val="000000"/>
                </a:solidFill>
              </a:rPr>
              <a:t>  17</a:t>
            </a:r>
          </a:p>
          <a:p>
            <a:pPr marL="514350" indent="-514350">
              <a:buAutoNum type="alphaUcParenR"/>
            </a:pPr>
            <a:r>
              <a:rPr lang="en-US" sz="5400" dirty="0">
                <a:solidFill>
                  <a:srgbClr val="000000"/>
                </a:solidFill>
              </a:rPr>
              <a:t>  30</a:t>
            </a:r>
          </a:p>
          <a:p>
            <a:pPr marL="514350" indent="-514350">
              <a:buAutoNum type="alphaUcParenR"/>
            </a:pPr>
            <a:endParaRPr lang="en-US" sz="2400" dirty="0">
              <a:solidFill>
                <a:srgbClr val="000000"/>
              </a:solidFill>
            </a:endParaRPr>
          </a:p>
        </p:txBody>
      </p:sp>
    </p:spTree>
    <p:extLst>
      <p:ext uri="{BB962C8B-B14F-4D97-AF65-F5344CB8AC3E}">
        <p14:creationId xmlns:p14="http://schemas.microsoft.com/office/powerpoint/2010/main" val="4440696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EBE2DD-1278-4E27-A073-949AEFF635A3}"/>
              </a:ext>
            </a:extLst>
          </p:cNvPr>
          <p:cNvSpPr>
            <a:spLocks noGrp="1"/>
          </p:cNvSpPr>
          <p:nvPr>
            <p:ph idx="1"/>
          </p:nvPr>
        </p:nvSpPr>
        <p:spPr>
          <a:xfrm>
            <a:off x="7600950" y="704850"/>
            <a:ext cx="3981450" cy="5586413"/>
          </a:xfrm>
        </p:spPr>
        <p:txBody>
          <a:bodyPr>
            <a:normAutofit/>
          </a:bodyPr>
          <a:lstStyle/>
          <a:p>
            <a:pPr marL="0" indent="0">
              <a:buNone/>
            </a:pPr>
            <a:r>
              <a:rPr lang="en-US" sz="3200" b="1" dirty="0">
                <a:solidFill>
                  <a:srgbClr val="FF0000"/>
                </a:solidFill>
              </a:rPr>
              <a:t>ANSWER:  C – 17 states</a:t>
            </a:r>
          </a:p>
          <a:p>
            <a:pPr marL="0" indent="0">
              <a:buNone/>
            </a:pPr>
            <a:r>
              <a:rPr lang="en-US" sz="3200" dirty="0"/>
              <a:t>After hundreds of local jurisdictions enacted local bans on single-use plastic bags, 17 states caved into pressure from the plastic industry to preempt these laws.</a:t>
            </a:r>
          </a:p>
        </p:txBody>
      </p:sp>
      <p:pic>
        <p:nvPicPr>
          <p:cNvPr id="7" name="Picture 6" descr="A picture containing food, water, sitting, glass&#10;&#10;Description automatically generated">
            <a:extLst>
              <a:ext uri="{FF2B5EF4-FFF2-40B4-BE49-F238E27FC236}">
                <a16:creationId xmlns:a16="http://schemas.microsoft.com/office/drawing/2014/main" id="{B5640218-7E8A-40DA-A879-6CFBF9F90CF8}"/>
              </a:ext>
            </a:extLst>
          </p:cNvPr>
          <p:cNvPicPr>
            <a:picLocks noChangeAspect="1"/>
          </p:cNvPicPr>
          <p:nvPr/>
        </p:nvPicPr>
        <p:blipFill rotWithShape="1">
          <a:blip r:embed="rId3">
            <a:extLst>
              <a:ext uri="{28A0092B-C50C-407E-A947-70E740481C1C}">
                <a14:useLocalDpi xmlns:a14="http://schemas.microsoft.com/office/drawing/2010/main" val="0"/>
              </a:ext>
            </a:extLst>
          </a:blip>
          <a:srcRect l="12744" r="19517" b="3174"/>
          <a:stretch/>
        </p:blipFill>
        <p:spPr>
          <a:xfrm>
            <a:off x="43557" y="0"/>
            <a:ext cx="7195279" cy="6858000"/>
          </a:xfrm>
          <a:prstGeom prst="rect">
            <a:avLst/>
          </a:prstGeom>
        </p:spPr>
      </p:pic>
    </p:spTree>
    <p:extLst>
      <p:ext uri="{BB962C8B-B14F-4D97-AF65-F5344CB8AC3E}">
        <p14:creationId xmlns:p14="http://schemas.microsoft.com/office/powerpoint/2010/main" val="2742086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65A183-84F1-49D2-A07E-41D54CF38546}"/>
              </a:ext>
            </a:extLst>
          </p:cNvPr>
          <p:cNvSpPr>
            <a:spLocks noGrp="1"/>
          </p:cNvSpPr>
          <p:nvPr>
            <p:ph idx="1"/>
          </p:nvPr>
        </p:nvSpPr>
        <p:spPr>
          <a:xfrm>
            <a:off x="872196" y="4431327"/>
            <a:ext cx="10481603" cy="1927274"/>
          </a:xfrm>
        </p:spPr>
        <p:txBody>
          <a:bodyPr>
            <a:normAutofit/>
          </a:bodyPr>
          <a:lstStyle/>
          <a:p>
            <a:pPr marL="0" indent="0">
              <a:buNone/>
            </a:pPr>
            <a:r>
              <a:rPr lang="en-US" b="1" dirty="0">
                <a:solidFill>
                  <a:srgbClr val="FF0000"/>
                </a:solidFill>
              </a:rPr>
              <a:t>Answer:  D – 500 million</a:t>
            </a:r>
          </a:p>
          <a:p>
            <a:pPr marL="0" indent="0">
              <a:buNone/>
            </a:pPr>
            <a:r>
              <a:rPr lang="en-US" dirty="0"/>
              <a:t>On average, Americans use 1.6 plastic drinking straws every day, totally </a:t>
            </a:r>
            <a:r>
              <a:rPr lang="en-US" b="1" dirty="0">
                <a:solidFill>
                  <a:srgbClr val="FF0000"/>
                </a:solidFill>
              </a:rPr>
              <a:t>500 million per day</a:t>
            </a:r>
            <a:r>
              <a:rPr lang="en-US" dirty="0"/>
              <a:t>. What can you do? </a:t>
            </a:r>
            <a:r>
              <a:rPr lang="en-US" b="1" dirty="0">
                <a:solidFill>
                  <a:srgbClr val="FF0000"/>
                </a:solidFill>
              </a:rPr>
              <a:t> REFUSE </a:t>
            </a:r>
            <a:r>
              <a:rPr lang="en-US" dirty="0"/>
              <a:t>straws.  </a:t>
            </a:r>
            <a:r>
              <a:rPr lang="en-US" b="1" dirty="0">
                <a:solidFill>
                  <a:srgbClr val="FF0000"/>
                </a:solidFill>
              </a:rPr>
              <a:t>URGE</a:t>
            </a:r>
            <a:r>
              <a:rPr lang="en-US" dirty="0"/>
              <a:t> eateries to stop giving them out. Or </a:t>
            </a:r>
            <a:r>
              <a:rPr lang="en-US" b="1" dirty="0">
                <a:solidFill>
                  <a:srgbClr val="FF0000"/>
                </a:solidFill>
              </a:rPr>
              <a:t>bring your own </a:t>
            </a:r>
            <a:r>
              <a:rPr lang="en-US" dirty="0"/>
              <a:t>reusable straw.</a:t>
            </a:r>
          </a:p>
          <a:p>
            <a:pPr marL="0" indent="0">
              <a:buNone/>
            </a:pPr>
            <a:endParaRPr lang="en-US" dirty="0"/>
          </a:p>
        </p:txBody>
      </p:sp>
      <p:pic>
        <p:nvPicPr>
          <p:cNvPr id="5" name="Picture 4" descr="A picture containing cup, food, table, bottle&#10;&#10;Description automatically generated">
            <a:extLst>
              <a:ext uri="{FF2B5EF4-FFF2-40B4-BE49-F238E27FC236}">
                <a16:creationId xmlns:a16="http://schemas.microsoft.com/office/drawing/2014/main" id="{E33C458E-89B9-418C-BA51-911C3BE1C0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83492"/>
            <a:ext cx="10204938" cy="3861328"/>
          </a:xfrm>
          <a:prstGeom prst="rect">
            <a:avLst/>
          </a:prstGeom>
        </p:spPr>
      </p:pic>
    </p:spTree>
    <p:extLst>
      <p:ext uri="{BB962C8B-B14F-4D97-AF65-F5344CB8AC3E}">
        <p14:creationId xmlns:p14="http://schemas.microsoft.com/office/powerpoint/2010/main" val="3717325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08A926B-F581-4BD9-936A-3BC8D89E213C}"/>
              </a:ext>
            </a:extLst>
          </p:cNvPr>
          <p:cNvSpPr>
            <a:spLocks noGrp="1"/>
          </p:cNvSpPr>
          <p:nvPr>
            <p:ph type="title"/>
          </p:nvPr>
        </p:nvSpPr>
        <p:spPr>
          <a:xfrm>
            <a:off x="182881" y="1121435"/>
            <a:ext cx="3953022" cy="4575980"/>
          </a:xfrm>
        </p:spPr>
        <p:txBody>
          <a:bodyPr>
            <a:noAutofit/>
          </a:bodyPr>
          <a:lstStyle/>
          <a:p>
            <a:pPr>
              <a:lnSpc>
                <a:spcPct val="120000"/>
              </a:lnSpc>
            </a:pPr>
            <a:r>
              <a:rPr lang="en-US" sz="3800" b="1" dirty="0">
                <a:solidFill>
                  <a:srgbClr val="FFFFFF"/>
                </a:solidFill>
                <a:latin typeface="Arial Black" panose="020B0A04020102020204" pitchFamily="34" charset="0"/>
              </a:rPr>
              <a:t>2. About how many plastic grocery bags do Americans throw away each year?</a:t>
            </a:r>
          </a:p>
        </p:txBody>
      </p:sp>
      <p:sp>
        <p:nvSpPr>
          <p:cNvPr id="3" name="Content Placeholder 2">
            <a:extLst>
              <a:ext uri="{FF2B5EF4-FFF2-40B4-BE49-F238E27FC236}">
                <a16:creationId xmlns:a16="http://schemas.microsoft.com/office/drawing/2014/main" id="{0B3E65C0-A076-490A-817A-0720C46712E6}"/>
              </a:ext>
            </a:extLst>
          </p:cNvPr>
          <p:cNvSpPr>
            <a:spLocks noGrp="1"/>
          </p:cNvSpPr>
          <p:nvPr>
            <p:ph idx="1"/>
          </p:nvPr>
        </p:nvSpPr>
        <p:spPr>
          <a:xfrm>
            <a:off x="6366622" y="1121434"/>
            <a:ext cx="5306084" cy="4911066"/>
          </a:xfrm>
        </p:spPr>
        <p:txBody>
          <a:bodyPr anchor="ctr">
            <a:normAutofit/>
          </a:bodyPr>
          <a:lstStyle/>
          <a:p>
            <a:pPr marL="514350" indent="-514350">
              <a:buAutoNum type="alphaUcParenR"/>
            </a:pPr>
            <a:r>
              <a:rPr lang="en-US" sz="4800" dirty="0">
                <a:solidFill>
                  <a:srgbClr val="000000"/>
                </a:solidFill>
              </a:rPr>
              <a:t> 10 million</a:t>
            </a:r>
          </a:p>
          <a:p>
            <a:pPr marL="514350" indent="-514350">
              <a:buAutoNum type="alphaUcParenR"/>
            </a:pPr>
            <a:r>
              <a:rPr lang="en-US" sz="4800" dirty="0">
                <a:solidFill>
                  <a:srgbClr val="000000"/>
                </a:solidFill>
              </a:rPr>
              <a:t> 500 million</a:t>
            </a:r>
          </a:p>
          <a:p>
            <a:pPr marL="514350" indent="-514350">
              <a:buAutoNum type="alphaUcParenR"/>
            </a:pPr>
            <a:r>
              <a:rPr lang="en-US" sz="4800" dirty="0">
                <a:solidFill>
                  <a:srgbClr val="000000"/>
                </a:solidFill>
              </a:rPr>
              <a:t> 1 billion</a:t>
            </a:r>
          </a:p>
          <a:p>
            <a:pPr marL="514350" indent="-514350">
              <a:buAutoNum type="alphaUcParenR"/>
            </a:pPr>
            <a:r>
              <a:rPr lang="en-US" sz="4800" dirty="0">
                <a:solidFill>
                  <a:srgbClr val="000000"/>
                </a:solidFill>
              </a:rPr>
              <a:t> 100 billion</a:t>
            </a:r>
          </a:p>
          <a:p>
            <a:pPr marL="514350" indent="-514350">
              <a:buAutoNum type="alphaUcParenR"/>
            </a:pPr>
            <a:endParaRPr lang="en-US" sz="2400" dirty="0">
              <a:solidFill>
                <a:srgbClr val="000000"/>
              </a:solidFill>
            </a:endParaRPr>
          </a:p>
          <a:p>
            <a:pPr marL="514350" indent="-514350">
              <a:buAutoNum type="alphaUcParenR"/>
            </a:pPr>
            <a:endParaRPr lang="en-US" sz="2400" dirty="0">
              <a:solidFill>
                <a:srgbClr val="000000"/>
              </a:solidFill>
            </a:endParaRPr>
          </a:p>
        </p:txBody>
      </p:sp>
    </p:spTree>
    <p:extLst>
      <p:ext uri="{BB962C8B-B14F-4D97-AF65-F5344CB8AC3E}">
        <p14:creationId xmlns:p14="http://schemas.microsoft.com/office/powerpoint/2010/main" val="208230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wearing a costume&#10;&#10;Description automatically generated">
            <a:extLst>
              <a:ext uri="{FF2B5EF4-FFF2-40B4-BE49-F238E27FC236}">
                <a16:creationId xmlns:a16="http://schemas.microsoft.com/office/drawing/2014/main" id="{BF29D8DB-53DB-480E-87BF-8D8D67CEEB92}"/>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7979" r="2" b="17749"/>
          <a:stretch/>
        </p:blipFill>
        <p:spPr>
          <a:xfrm>
            <a:off x="5881948" y="28151"/>
            <a:ext cx="6394152" cy="68579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C67AE4B8-6B07-4C53-83D5-2EDC274D471C}"/>
              </a:ext>
            </a:extLst>
          </p:cNvPr>
          <p:cNvSpPr>
            <a:spLocks noGrp="1"/>
          </p:cNvSpPr>
          <p:nvPr>
            <p:ph idx="1"/>
          </p:nvPr>
        </p:nvSpPr>
        <p:spPr>
          <a:xfrm>
            <a:off x="804997" y="1417653"/>
            <a:ext cx="4706803" cy="5163826"/>
          </a:xfrm>
        </p:spPr>
        <p:txBody>
          <a:bodyPr anchor="ctr">
            <a:normAutofit/>
          </a:bodyPr>
          <a:lstStyle/>
          <a:p>
            <a:pPr marL="0" indent="0">
              <a:buNone/>
            </a:pPr>
            <a:r>
              <a:rPr lang="en-US" sz="3600" b="1" dirty="0">
                <a:solidFill>
                  <a:srgbClr val="FF0000"/>
                </a:solidFill>
              </a:rPr>
              <a:t>ANSWER:  D - 100 billion plastic grocery bags each year</a:t>
            </a:r>
          </a:p>
          <a:p>
            <a:pPr marL="0" indent="0">
              <a:buNone/>
            </a:pPr>
            <a:r>
              <a:rPr lang="en-US" sz="3600" dirty="0">
                <a:solidFill>
                  <a:srgbClr val="000000"/>
                </a:solidFill>
              </a:rPr>
              <a:t>These bags take years to break up but, in the meantime, they are crowding landfills, clogging drains, and making their way into waterways.</a:t>
            </a:r>
          </a:p>
          <a:p>
            <a:pPr marL="0" indent="0">
              <a:buNone/>
            </a:pPr>
            <a:endParaRPr lang="en-US" sz="3600" dirty="0">
              <a:solidFill>
                <a:srgbClr val="000000"/>
              </a:solidFill>
            </a:endParaRPr>
          </a:p>
          <a:p>
            <a:pPr marL="0" indent="0">
              <a:buNone/>
            </a:pPr>
            <a:endParaRPr lang="en-US" sz="2000" dirty="0">
              <a:solidFill>
                <a:srgbClr val="000000"/>
              </a:solidFill>
            </a:endParaRPr>
          </a:p>
        </p:txBody>
      </p:sp>
    </p:spTree>
    <p:extLst>
      <p:ext uri="{BB962C8B-B14F-4D97-AF65-F5344CB8AC3E}">
        <p14:creationId xmlns:p14="http://schemas.microsoft.com/office/powerpoint/2010/main" val="2622223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0D361C-55CC-4830-A4B1-E6B6E5729125}"/>
              </a:ext>
            </a:extLst>
          </p:cNvPr>
          <p:cNvSpPr>
            <a:spLocks noGrp="1"/>
          </p:cNvSpPr>
          <p:nvPr>
            <p:ph type="title"/>
          </p:nvPr>
        </p:nvSpPr>
        <p:spPr>
          <a:xfrm>
            <a:off x="304801" y="1181101"/>
            <a:ext cx="3962399" cy="4470838"/>
          </a:xfrm>
        </p:spPr>
        <p:txBody>
          <a:bodyPr>
            <a:noAutofit/>
          </a:bodyPr>
          <a:lstStyle/>
          <a:p>
            <a:r>
              <a:rPr lang="en-US" sz="4000" b="1" dirty="0">
                <a:solidFill>
                  <a:srgbClr val="FFFFFF"/>
                </a:solidFill>
                <a:latin typeface="Arial Black" panose="020B0A04020102020204" pitchFamily="34" charset="0"/>
              </a:rPr>
              <a:t>3. On average,</a:t>
            </a:r>
            <a:br>
              <a:rPr lang="en-US" sz="4000" b="1" dirty="0">
                <a:solidFill>
                  <a:srgbClr val="FFFFFF"/>
                </a:solidFill>
                <a:latin typeface="Arial Black" panose="020B0A04020102020204" pitchFamily="34" charset="0"/>
              </a:rPr>
            </a:br>
            <a:r>
              <a:rPr lang="en-US" sz="4000" b="1" dirty="0">
                <a:solidFill>
                  <a:srgbClr val="FFFFFF"/>
                </a:solidFill>
                <a:latin typeface="Arial Black" panose="020B0A04020102020204" pitchFamily="34" charset="0"/>
              </a:rPr>
              <a:t>how long is </a:t>
            </a:r>
            <a:br>
              <a:rPr lang="en-US" sz="4000" b="1" dirty="0">
                <a:solidFill>
                  <a:srgbClr val="FFFFFF"/>
                </a:solidFill>
                <a:latin typeface="Arial Black" panose="020B0A04020102020204" pitchFamily="34" charset="0"/>
              </a:rPr>
            </a:br>
            <a:r>
              <a:rPr lang="en-US" sz="4000" b="1" dirty="0">
                <a:solidFill>
                  <a:srgbClr val="FFFFFF"/>
                </a:solidFill>
                <a:latin typeface="Arial Black" panose="020B0A04020102020204" pitchFamily="34" charset="0"/>
              </a:rPr>
              <a:t>a plastic bag used by a person before being thrown away?</a:t>
            </a:r>
          </a:p>
        </p:txBody>
      </p:sp>
      <p:sp>
        <p:nvSpPr>
          <p:cNvPr id="3" name="Content Placeholder 2">
            <a:extLst>
              <a:ext uri="{FF2B5EF4-FFF2-40B4-BE49-F238E27FC236}">
                <a16:creationId xmlns:a16="http://schemas.microsoft.com/office/drawing/2014/main" id="{E3BA0949-9FC2-4BAF-94FC-1CDE90816808}"/>
              </a:ext>
            </a:extLst>
          </p:cNvPr>
          <p:cNvSpPr>
            <a:spLocks noGrp="1"/>
          </p:cNvSpPr>
          <p:nvPr>
            <p:ph idx="1"/>
          </p:nvPr>
        </p:nvSpPr>
        <p:spPr>
          <a:xfrm>
            <a:off x="6743700" y="813683"/>
            <a:ext cx="4691058" cy="5230634"/>
          </a:xfrm>
        </p:spPr>
        <p:txBody>
          <a:bodyPr anchor="ctr">
            <a:normAutofit/>
          </a:bodyPr>
          <a:lstStyle/>
          <a:p>
            <a:pPr marL="514350" indent="-514350">
              <a:buAutoNum type="alphaUcParenR"/>
            </a:pPr>
            <a:r>
              <a:rPr lang="en-US" sz="4800" dirty="0">
                <a:solidFill>
                  <a:srgbClr val="000000"/>
                </a:solidFill>
              </a:rPr>
              <a:t>12 minutes</a:t>
            </a:r>
          </a:p>
          <a:p>
            <a:pPr marL="514350" indent="-514350">
              <a:buAutoNum type="alphaUcParenR"/>
            </a:pPr>
            <a:r>
              <a:rPr lang="en-US" sz="4800" dirty="0">
                <a:solidFill>
                  <a:srgbClr val="000000"/>
                </a:solidFill>
              </a:rPr>
              <a:t>1 hour</a:t>
            </a:r>
          </a:p>
          <a:p>
            <a:pPr marL="514350" indent="-514350">
              <a:buAutoNum type="alphaUcParenR"/>
            </a:pPr>
            <a:r>
              <a:rPr lang="en-US" sz="4800" dirty="0">
                <a:solidFill>
                  <a:srgbClr val="000000"/>
                </a:solidFill>
              </a:rPr>
              <a:t>1 day</a:t>
            </a:r>
          </a:p>
          <a:p>
            <a:pPr marL="514350" indent="-514350">
              <a:buAutoNum type="alphaUcParenR"/>
            </a:pPr>
            <a:r>
              <a:rPr lang="en-US" sz="4800" dirty="0">
                <a:solidFill>
                  <a:srgbClr val="000000"/>
                </a:solidFill>
              </a:rPr>
              <a:t>1 week</a:t>
            </a:r>
          </a:p>
        </p:txBody>
      </p:sp>
    </p:spTree>
    <p:extLst>
      <p:ext uri="{BB962C8B-B14F-4D97-AF65-F5344CB8AC3E}">
        <p14:creationId xmlns:p14="http://schemas.microsoft.com/office/powerpoint/2010/main" val="3205440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3D3E30-48C6-42C5-B8A9-2BEECB362363}"/>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7677" r="26381"/>
          <a:stretch/>
        </p:blipFill>
        <p:spPr>
          <a:xfrm>
            <a:off x="5797543" y="10"/>
            <a:ext cx="6394152" cy="68579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28669CF7-4E57-4844-AA27-F2F834B95685}"/>
              </a:ext>
            </a:extLst>
          </p:cNvPr>
          <p:cNvSpPr>
            <a:spLocks noGrp="1"/>
          </p:cNvSpPr>
          <p:nvPr>
            <p:ph idx="1"/>
          </p:nvPr>
        </p:nvSpPr>
        <p:spPr>
          <a:xfrm>
            <a:off x="394447" y="1060174"/>
            <a:ext cx="5117353" cy="5557390"/>
          </a:xfrm>
        </p:spPr>
        <p:txBody>
          <a:bodyPr anchor="ctr">
            <a:normAutofit/>
          </a:bodyPr>
          <a:lstStyle/>
          <a:p>
            <a:pPr marL="0" indent="0">
              <a:buNone/>
            </a:pPr>
            <a:r>
              <a:rPr lang="en-US" sz="3600" b="1" dirty="0">
                <a:solidFill>
                  <a:srgbClr val="FF0000"/>
                </a:solidFill>
              </a:rPr>
              <a:t>ANSWER:  A – 12 minutes</a:t>
            </a:r>
          </a:p>
          <a:p>
            <a:pPr marL="0" indent="0">
              <a:buNone/>
            </a:pPr>
            <a:r>
              <a:rPr lang="en-US" sz="3600" dirty="0">
                <a:solidFill>
                  <a:srgbClr val="000000"/>
                </a:solidFill>
              </a:rPr>
              <a:t>Globally, </a:t>
            </a:r>
            <a:r>
              <a:rPr lang="en-US" sz="3600" b="1" dirty="0">
                <a:solidFill>
                  <a:srgbClr val="FF0000"/>
                </a:solidFill>
              </a:rPr>
              <a:t>one million</a:t>
            </a:r>
            <a:r>
              <a:rPr lang="en-US" sz="3600" dirty="0">
                <a:solidFill>
                  <a:srgbClr val="FF0000"/>
                </a:solidFill>
              </a:rPr>
              <a:t> </a:t>
            </a:r>
            <a:r>
              <a:rPr lang="en-US" sz="3600" dirty="0">
                <a:solidFill>
                  <a:srgbClr val="000000"/>
                </a:solidFill>
              </a:rPr>
              <a:t>plastic bags are used per minute and </a:t>
            </a:r>
            <a:r>
              <a:rPr lang="en-US" sz="3600" b="1" dirty="0">
                <a:solidFill>
                  <a:srgbClr val="FF0000"/>
                </a:solidFill>
              </a:rPr>
              <a:t>1% are recycled</a:t>
            </a:r>
            <a:r>
              <a:rPr lang="en-US" sz="3600" dirty="0">
                <a:solidFill>
                  <a:srgbClr val="000000"/>
                </a:solidFill>
              </a:rPr>
              <a:t>. Most of them make their way to the ocean where they can take up to 20 years to break into tiny pieces.</a:t>
            </a:r>
          </a:p>
          <a:p>
            <a:pPr marL="0" indent="0">
              <a:buNone/>
            </a:pPr>
            <a:endParaRPr lang="en-US" sz="2000" dirty="0">
              <a:solidFill>
                <a:srgbClr val="000000"/>
              </a:solidFill>
            </a:endParaRPr>
          </a:p>
        </p:txBody>
      </p:sp>
    </p:spTree>
    <p:extLst>
      <p:ext uri="{BB962C8B-B14F-4D97-AF65-F5344CB8AC3E}">
        <p14:creationId xmlns:p14="http://schemas.microsoft.com/office/powerpoint/2010/main" val="13331856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1515</Words>
  <Application>Microsoft Office PowerPoint</Application>
  <PresentationFormat>Widescreen</PresentationFormat>
  <Paragraphs>162</Paragraphs>
  <Slides>43</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Arial Black</vt:lpstr>
      <vt:lpstr>Calibri</vt:lpstr>
      <vt:lpstr>Calibri Light</vt:lpstr>
      <vt:lpstr>Eras Bold ITC</vt:lpstr>
      <vt:lpstr>Eras Demi ITC</vt:lpstr>
      <vt:lpstr>Office Theme</vt:lpstr>
      <vt:lpstr> </vt:lpstr>
      <vt:lpstr>PowerPoint Presentation</vt:lpstr>
      <vt:lpstr>PowerPoint Presentation</vt:lpstr>
      <vt:lpstr>1. Approximately, Americans use how many plastic drinking straws per day? </vt:lpstr>
      <vt:lpstr>PowerPoint Presentation</vt:lpstr>
      <vt:lpstr>2. About how many plastic grocery bags do Americans throw away each year?</vt:lpstr>
      <vt:lpstr>PowerPoint Presentation</vt:lpstr>
      <vt:lpstr>3. On average, how long is  a plastic bag used by a person before being thrown away?</vt:lpstr>
      <vt:lpstr>PowerPoint Presentation</vt:lpstr>
      <vt:lpstr>4. What percent of plastic does the U.S. recycle?</vt:lpstr>
      <vt:lpstr>PowerPoint Presentation</vt:lpstr>
      <vt:lpstr>5. What percentage of U.S. crude oil consumption does plastic production account for? </vt:lpstr>
      <vt:lpstr>PowerPoint Presentation</vt:lpstr>
      <vt:lpstr>6. Where does the majority of plastic waste end up?</vt:lpstr>
      <vt:lpstr>PowerPoint Presentation</vt:lpstr>
      <vt:lpstr>PowerPoint Presentation</vt:lpstr>
      <vt:lpstr>PowerPoint Presentation</vt:lpstr>
      <vt:lpstr>8. How many pounds of plastic are estimated to go into the ocean every year?</vt:lpstr>
      <vt:lpstr>PowerPoint Presentation</vt:lpstr>
      <vt:lpstr>9. By what year will plastic outweigh fish in the ocean, pound for pound?</vt:lpstr>
      <vt:lpstr>PowerPoint Presentation</vt:lpstr>
      <vt:lpstr>10. There are 5.1 trillion microplastic particles in the ocean today—500 times more than the number of stars in our galaxy. </vt:lpstr>
      <vt:lpstr>PowerPoint Presentation</vt:lpstr>
      <vt:lpstr>11. What percentage of emitted carbon dioxide is absorbed by the oceans?</vt:lpstr>
      <vt:lpstr>PowerPoint Presentation</vt:lpstr>
      <vt:lpstr>12. How much trash does NYC recycle?</vt:lpstr>
      <vt:lpstr>PowerPoint Presentation</vt:lpstr>
      <vt:lpstr>13. What percentage of ALL recyclable material in NYC is actually “captured” for recycling?</vt:lpstr>
      <vt:lpstr>PowerPoint Presentation</vt:lpstr>
      <vt:lpstr>14. What percent of rigid plastic (cups, plates, cutlery) is captured for recycling?</vt:lpstr>
      <vt:lpstr>PowerPoint Presentation</vt:lpstr>
      <vt:lpstr>15. What recyclable item has the highest rate of “capture” for recycling  in NYC?</vt:lpstr>
      <vt:lpstr>PowerPoint Presentation</vt:lpstr>
      <vt:lpstr>16. A number in the arrows at the bottom of a container means the container is recyclable.</vt:lpstr>
      <vt:lpstr>PowerPoint Presentation</vt:lpstr>
      <vt:lpstr>17. What constitutes the largest percentage of potentially recyclable material in NYC?</vt:lpstr>
      <vt:lpstr>PowerPoint Presentation</vt:lpstr>
      <vt:lpstr>18. NY State’s ban on single-use plastics takes effect Mar. 1, 2020. Which of these items are excluded? </vt:lpstr>
      <vt:lpstr>PowerPoint Presentation</vt:lpstr>
      <vt:lpstr>19. How many U.S. states have passed plastic bans?</vt:lpstr>
      <vt:lpstr>PowerPoint Presentation</vt:lpstr>
      <vt:lpstr>20. How many U.S. states have passed laws prohibiting local areas from banning plastic bags?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Robert Schoenbohm</dc:creator>
  <cp:lastModifiedBy>Robert Schoenbohm</cp:lastModifiedBy>
  <cp:revision>8</cp:revision>
  <dcterms:created xsi:type="dcterms:W3CDTF">2020-02-08T21:09:40Z</dcterms:created>
  <dcterms:modified xsi:type="dcterms:W3CDTF">2020-02-12T18:25:06Z</dcterms:modified>
</cp:coreProperties>
</file>